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4"/>
  </p:notesMasterIdLst>
  <p:sldIdLst>
    <p:sldId id="362" r:id="rId2"/>
    <p:sldId id="256" r:id="rId3"/>
    <p:sldId id="264" r:id="rId4"/>
    <p:sldId id="266" r:id="rId5"/>
    <p:sldId id="329" r:id="rId6"/>
    <p:sldId id="267" r:id="rId7"/>
    <p:sldId id="270" r:id="rId8"/>
    <p:sldId id="271" r:id="rId9"/>
    <p:sldId id="356" r:id="rId10"/>
    <p:sldId id="275" r:id="rId11"/>
    <p:sldId id="278" r:id="rId12"/>
    <p:sldId id="277" r:id="rId13"/>
    <p:sldId id="279" r:id="rId14"/>
    <p:sldId id="281" r:id="rId15"/>
    <p:sldId id="322" r:id="rId16"/>
    <p:sldId id="282" r:id="rId17"/>
    <p:sldId id="295" r:id="rId18"/>
    <p:sldId id="283" r:id="rId19"/>
    <p:sldId id="284" r:id="rId20"/>
    <p:sldId id="285" r:id="rId21"/>
    <p:sldId id="286" r:id="rId22"/>
    <p:sldId id="287" r:id="rId23"/>
    <p:sldId id="330" r:id="rId24"/>
    <p:sldId id="288" r:id="rId25"/>
    <p:sldId id="290" r:id="rId26"/>
    <p:sldId id="291" r:id="rId27"/>
    <p:sldId id="292" r:id="rId28"/>
    <p:sldId id="355" r:id="rId29"/>
    <p:sldId id="289" r:id="rId30"/>
    <p:sldId id="293" r:id="rId31"/>
    <p:sldId id="294" r:id="rId32"/>
    <p:sldId id="360" r:id="rId33"/>
    <p:sldId id="361" r:id="rId34"/>
    <p:sldId id="319" r:id="rId35"/>
    <p:sldId id="299" r:id="rId36"/>
    <p:sldId id="280" r:id="rId37"/>
    <p:sldId id="301" r:id="rId38"/>
    <p:sldId id="298" r:id="rId39"/>
    <p:sldId id="328" r:id="rId40"/>
    <p:sldId id="327" r:id="rId41"/>
    <p:sldId id="302" r:id="rId42"/>
    <p:sldId id="303" r:id="rId43"/>
    <p:sldId id="304" r:id="rId44"/>
    <p:sldId id="323" r:id="rId45"/>
    <p:sldId id="306" r:id="rId46"/>
    <p:sldId id="307" r:id="rId47"/>
    <p:sldId id="308" r:id="rId48"/>
    <p:sldId id="310" r:id="rId49"/>
    <p:sldId id="312" r:id="rId50"/>
    <p:sldId id="313" r:id="rId51"/>
    <p:sldId id="333" r:id="rId52"/>
    <p:sldId id="334" r:id="rId53"/>
    <p:sldId id="336" r:id="rId54"/>
    <p:sldId id="335" r:id="rId55"/>
    <p:sldId id="337" r:id="rId56"/>
    <p:sldId id="338" r:id="rId57"/>
    <p:sldId id="339" r:id="rId58"/>
    <p:sldId id="340" r:id="rId59"/>
    <p:sldId id="332" r:id="rId60"/>
    <p:sldId id="342" r:id="rId61"/>
    <p:sldId id="341" r:id="rId62"/>
    <p:sldId id="343" r:id="rId63"/>
    <p:sldId id="344" r:id="rId64"/>
    <p:sldId id="350" r:id="rId65"/>
    <p:sldId id="345" r:id="rId66"/>
    <p:sldId id="346" r:id="rId67"/>
    <p:sldId id="347" r:id="rId68"/>
    <p:sldId id="353" r:id="rId69"/>
    <p:sldId id="348" r:id="rId70"/>
    <p:sldId id="352" r:id="rId71"/>
    <p:sldId id="349" r:id="rId72"/>
    <p:sldId id="358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2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F26B-C5A6-4ADE-9CE6-9C18A07FA2F2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8E244-F08F-4098-8EFD-2666A8F98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A03C03-DAB4-3E4C-B50F-F759BAD8B210}" type="slidenum">
              <a:rPr lang="en-US">
                <a:solidFill>
                  <a:prstClr val="black"/>
                </a:solidFill>
                <a:latin typeface="Calibri" pitchFamily="1" charset="0"/>
                <a:ea typeface="Arial" pitchFamily="1" charset="0"/>
                <a:cs typeface="Arial" pitchFamily="1" charset="0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60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A03C03-DAB4-3E4C-B50F-F759BAD8B210}" type="slidenum">
              <a:rPr lang="en-US">
                <a:solidFill>
                  <a:prstClr val="black"/>
                </a:solidFill>
                <a:latin typeface="Calibri" pitchFamily="1" charset="0"/>
                <a:ea typeface="Arial" pitchFamily="1" charset="0"/>
                <a:cs typeface="Arial" pitchFamily="1" charset="0"/>
              </a:rPr>
              <a:pPr/>
              <a:t>72</a:t>
            </a:fld>
            <a:endParaRPr lang="en-US">
              <a:solidFill>
                <a:prstClr val="black"/>
              </a:solidFill>
              <a:latin typeface="Calibri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183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2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120FF-0A85-47BC-98B9-5EA59FE91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0902B-F9BF-461B-BEF2-9758EE8FEF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714C-EDB1-4D4B-988F-568860EB5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8F0D1-877E-4DE8-BF3B-51AE96530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63B0E-C2A3-4DAB-9D81-53BC280C60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7F212-70CA-4AF8-98B7-8D08A5507E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2D1CC-6165-476B-87C3-F93C3D4100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8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DBAF2-9B96-4516-BBD4-3F2CB2E6E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D3320-501A-438A-9924-FA23B8351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341D2-BAFA-47A3-8887-98BA8A65E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1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677CD-A380-4930-B1E6-135B0735A1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D073BD-9533-4253-89D4-095823424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gif"/><Relationship Id="rId4" Type="http://schemas.openxmlformats.org/officeDocument/2006/relationships/image" Target="http://i.imdb.com/Photos/Ss/0266543/FNC-18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588" y="630621"/>
            <a:ext cx="7923212" cy="1752600"/>
          </a:xfrm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E03C3C"/>
                </a:solidFill>
              </a:rPr>
              <a:t>How’s your grade?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2383221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Have you calculated your grade lately?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If not, use the spreadsheet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1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ＭＳ Ｐゴシック" pitchFamily="1" charset="-128"/>
              </a:rPr>
              <a:t>Are all your assignment listed in PAL?</a:t>
            </a:r>
          </a:p>
          <a:p>
            <a:pPr algn="ctr" defTabSz="9144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defRPr/>
            </a:pPr>
            <a:r>
              <a:rPr lang="en-US" sz="1600" b="1" kern="0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You need to let me know if they are not</a:t>
            </a:r>
          </a:p>
        </p:txBody>
      </p:sp>
    </p:spTree>
    <p:extLst>
      <p:ext uri="{BB962C8B-B14F-4D97-AF65-F5344CB8AC3E}">
        <p14:creationId xmlns:p14="http://schemas.microsoft.com/office/powerpoint/2010/main" val="4521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6629400" cy="6096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“Atomic Number” = number of protons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6630" y="1066800"/>
            <a:ext cx="5111169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fontAlgn="auto">
              <a:spcAft>
                <a:spcPts val="0"/>
              </a:spcAft>
              <a:buFontTx/>
              <a:buNone/>
            </a:pPr>
            <a:r>
              <a:rPr lang="en-US" dirty="0" smtClean="0"/>
              <a:t>      The atomic number determines what type of element an atom is.  All atoms of carbon have six for their atomic number.  All atoms of oxygen have eight protons.  </a:t>
            </a:r>
            <a:r>
              <a:rPr lang="en-US" dirty="0" smtClean="0">
                <a:solidFill>
                  <a:srgbClr val="FF0000"/>
                </a:solidFill>
              </a:rPr>
              <a:t>The atomic number never changes in nature.</a:t>
            </a: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(alchemist doesn’t know this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endParaRPr lang="en-US" dirty="0" smtClean="0">
              <a:solidFill>
                <a:srgbClr val="FF0000"/>
              </a:solidFill>
            </a:endParaRPr>
          </a:p>
          <a:p>
            <a:pPr marL="609600" indent="-609600" fontAlgn="auto">
              <a:spcAft>
                <a:spcPts val="0"/>
              </a:spcAft>
              <a:buFontTx/>
              <a:buNone/>
            </a:pPr>
            <a:endParaRPr lang="en-US" dirty="0" smtClean="0"/>
          </a:p>
        </p:txBody>
      </p:sp>
      <p:pic>
        <p:nvPicPr>
          <p:cNvPr id="5" name="Picture 4" descr="JosephWright-Alchemist-1"/>
          <p:cNvPicPr>
            <a:picLocks noChangeAspect="1" noChangeArrowheads="1"/>
          </p:cNvPicPr>
          <p:nvPr/>
        </p:nvPicPr>
        <p:blipFill>
          <a:blip r:embed="rId2" cstate="print"/>
          <a:srcRect l="34218" t="40460" r="6784"/>
          <a:stretch>
            <a:fillRect/>
          </a:stretch>
        </p:blipFill>
        <p:spPr bwMode="auto">
          <a:xfrm>
            <a:off x="5440218" y="1066800"/>
            <a:ext cx="3519616" cy="455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Isotopes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Isotopes are versions of atoms with different weights.   All isotopes of an element have the same number of protons (that’s why they are the same element) 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They differ from other isotopes of the element because they have a different number of neutrons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229600" cy="3581400"/>
          </a:xfrm>
        </p:spPr>
        <p:txBody>
          <a:bodyPr/>
          <a:lstStyle/>
          <a:p>
            <a:pPr eaLnBrk="1" hangingPunct="1"/>
            <a:r>
              <a:rPr lang="en-US" dirty="0" smtClean="0"/>
              <a:t>The number of neutrons is different in different isotopes.  That gives different isotopes different masses.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Example: C-12, C-13, C-14</a:t>
            </a:r>
          </a:p>
        </p:txBody>
      </p:sp>
      <p:pic>
        <p:nvPicPr>
          <p:cNvPr id="14339" name="Picture 5" descr="http://wordpress.mrreid.org/wp-content/uploads/2011/03/carbon-isotop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352800"/>
            <a:ext cx="6048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28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 smtClean="0"/>
              <a:t>Some isotopes are unstable (Atoms of this isotope fall apart easily)</a:t>
            </a:r>
          </a:p>
          <a:p>
            <a:pPr eaLnBrk="1" hangingPunct="1"/>
            <a:r>
              <a:rPr lang="en-US" dirty="0" smtClean="0"/>
              <a:t>When atoms break down, part of them will become an atom of a new element, but part of them will become radioactive energy</a:t>
            </a:r>
          </a:p>
        </p:txBody>
      </p:sp>
      <p:pic>
        <p:nvPicPr>
          <p:cNvPr id="15363" name="Picture 4" descr="600px-Radioact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838200"/>
            <a:ext cx="2743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29718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Radioactive stuff is useful!!!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(but not this way)</a:t>
            </a:r>
          </a:p>
        </p:txBody>
      </p:sp>
      <p:pic>
        <p:nvPicPr>
          <p:cNvPr id="16387" name="Picture 6" descr="Spider-man"/>
          <p:cNvPicPr>
            <a:picLocks noChangeAspect="1" noChangeArrowheads="1"/>
          </p:cNvPicPr>
          <p:nvPr/>
        </p:nvPicPr>
        <p:blipFill>
          <a:blip r:embed="rId2" cstate="print"/>
          <a:srcRect l="13963" t="17999" r="9639" b="9000"/>
          <a:stretch>
            <a:fillRect/>
          </a:stretch>
        </p:blipFill>
        <p:spPr bwMode="auto">
          <a:xfrm>
            <a:off x="4038600" y="7620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Mutant </a:t>
            </a:r>
            <a:r>
              <a:rPr lang="en-US" dirty="0" err="1" smtClean="0"/>
              <a:t>Butterfies</a:t>
            </a:r>
            <a:r>
              <a:rPr lang="en-US" dirty="0" smtClean="0"/>
              <a:t> in Japan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 descr="http://monsterawarenessmonth.files.wordpress.com/2011/02/mothra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52650"/>
            <a:ext cx="47053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media.philly.com/images/butterfl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219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Energy Levels of Electrons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4343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Around the nucleus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layers like onion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Layers = “shells”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18436" name="Picture 4" descr="F:\BSC 1005 - Survey\resources\jpgs labled\ch05\figure_05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550" y="2819400"/>
            <a:ext cx="383857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/>
          <a:lstStyle/>
          <a:p>
            <a:pPr eaLnBrk="1" hangingPunct="1"/>
            <a:r>
              <a:rPr lang="en-US" dirty="0" smtClean="0"/>
              <a:t>Energy Levels of Electrons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Big orbit = more energy</a:t>
            </a:r>
          </a:p>
          <a:p>
            <a:pPr eaLnBrk="1" hangingPunct="1"/>
            <a:r>
              <a:rPr lang="en-US" dirty="0" smtClean="0"/>
              <a:t>“energy layer” or “electron shell”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Energy Levels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arrangement of electrons = chemical properties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“Valence electrons”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# of valence electrons is most important chemical property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Valence Electron Layers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Atoms want full, empty, or eight electrons</a:t>
            </a:r>
          </a:p>
          <a:p>
            <a:pPr algn="ctr" eaLnBrk="1" hangingPunct="1">
              <a:buFontTx/>
              <a:buNone/>
            </a:pPr>
            <a:r>
              <a:rPr lang="en-US" b="1" i="1" dirty="0" smtClean="0"/>
              <a:t>DO NOT WRITE LAYERS!!!!</a:t>
            </a:r>
          </a:p>
          <a:p>
            <a:pPr eaLnBrk="1" hangingPunct="1"/>
            <a:r>
              <a:rPr lang="en-US" sz="1400" dirty="0" smtClean="0"/>
              <a:t>Layer 1 = Maximum of 2</a:t>
            </a:r>
          </a:p>
          <a:p>
            <a:pPr eaLnBrk="1" hangingPunct="1"/>
            <a:r>
              <a:rPr lang="en-US" sz="1400" dirty="0" smtClean="0"/>
              <a:t>Layer 2 = Maximum of 8</a:t>
            </a:r>
          </a:p>
          <a:p>
            <a:pPr eaLnBrk="1" hangingPunct="1"/>
            <a:r>
              <a:rPr lang="en-US" sz="1400" dirty="0" smtClean="0"/>
              <a:t>Layer 3 = Maximum of 18</a:t>
            </a:r>
          </a:p>
          <a:p>
            <a:pPr eaLnBrk="1" hangingPunct="1"/>
            <a:r>
              <a:rPr lang="en-US" sz="1400" dirty="0" smtClean="0"/>
              <a:t>Layer 4 = Maximum of 32</a:t>
            </a:r>
          </a:p>
          <a:p>
            <a:pPr eaLnBrk="1" hangingPunct="1"/>
            <a:r>
              <a:rPr lang="en-US" sz="1400" dirty="0" smtClean="0"/>
              <a:t>Layer 5 = Maximum of 32</a:t>
            </a:r>
          </a:p>
          <a:p>
            <a:pPr eaLnBrk="1" hangingPunct="1"/>
            <a:r>
              <a:rPr lang="en-US" sz="1400" dirty="0" smtClean="0"/>
              <a:t>Layer 6 = Maximum of 18</a:t>
            </a:r>
          </a:p>
          <a:p>
            <a:pPr eaLnBrk="1" hangingPunct="1">
              <a:buFontTx/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Chemistry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nemo"/>
          <p:cNvPicPr>
            <a:picLocks noChangeAspect="1" noChangeArrowheads="1"/>
          </p:cNvPicPr>
          <p:nvPr/>
        </p:nvPicPr>
        <p:blipFill>
          <a:blip r:embed="rId2" cstate="print"/>
          <a:srcRect t="35001"/>
          <a:stretch>
            <a:fillRect/>
          </a:stretch>
        </p:blipFill>
        <p:spPr bwMode="auto">
          <a:xfrm>
            <a:off x="1371600" y="990600"/>
            <a:ext cx="6019800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 descr="p_p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648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0" y="2185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0" name="Picture 6" descr="http://i.imdb.com/Photos/Ss/0266543/FNC-18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457200"/>
            <a:ext cx="60887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23 Things You Probably Didn&amp;#39;t Know About The Movie &quot;Finding Nemo&quot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2766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eriodic%20table"/>
          <p:cNvPicPr>
            <a:picLocks noChangeAspect="1" noChangeArrowheads="1"/>
          </p:cNvPicPr>
          <p:nvPr/>
        </p:nvPicPr>
        <p:blipFill>
          <a:blip r:embed="rId2" cstate="print"/>
          <a:srcRect t="14079"/>
          <a:stretch>
            <a:fillRect/>
          </a:stretch>
        </p:blipFill>
        <p:spPr bwMode="auto">
          <a:xfrm>
            <a:off x="381000" y="1447800"/>
            <a:ext cx="8382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p_p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bigg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44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m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752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m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447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s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8288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sa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8194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Mixture (vs. compound)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4000" dirty="0" smtClean="0"/>
              <a:t>Mixture</a:t>
            </a:r>
          </a:p>
          <a:p>
            <a:pPr eaLnBrk="1" hangingPunct="1"/>
            <a:r>
              <a:rPr lang="en-US" dirty="0" smtClean="0"/>
              <a:t>Two or more substances together</a:t>
            </a:r>
          </a:p>
          <a:p>
            <a:pPr eaLnBrk="1" hangingPunct="1"/>
            <a:r>
              <a:rPr lang="en-US" dirty="0" smtClean="0"/>
              <a:t>Amounts may vary</a:t>
            </a:r>
          </a:p>
          <a:p>
            <a:pPr eaLnBrk="1" hangingPunct="1"/>
            <a:endParaRPr lang="en-US" dirty="0" smtClean="0"/>
          </a:p>
          <a:p>
            <a:pPr marL="0" indent="0">
              <a:buNone/>
            </a:pPr>
            <a:r>
              <a:rPr lang="en-US" sz="4000" dirty="0"/>
              <a:t>Compounds (chemical bonds</a:t>
            </a:r>
            <a:r>
              <a:rPr lang="en-US" sz="4000" dirty="0" smtClean="0"/>
              <a:t>)</a:t>
            </a:r>
          </a:p>
          <a:p>
            <a:r>
              <a:rPr lang="en-US" dirty="0"/>
              <a:t>Two or more elements together</a:t>
            </a:r>
          </a:p>
          <a:p>
            <a:r>
              <a:rPr lang="en-US" dirty="0"/>
              <a:t>Fixed ratio (always the same ratio)</a:t>
            </a:r>
          </a:p>
          <a:p>
            <a:r>
              <a:rPr lang="en-US" dirty="0"/>
              <a:t>Emergent properties – behavior of compound may be drastically different than the behavior of the individual elements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Chemical Bonds</a:t>
            </a:r>
            <a:br>
              <a:rPr lang="en-US" dirty="0" smtClean="0"/>
            </a:br>
            <a:r>
              <a:rPr lang="en-US" sz="2000" dirty="0" smtClean="0"/>
              <a:t>(getting everybody to a happy valence number)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32038"/>
            <a:ext cx="8229600" cy="3611562"/>
          </a:xfrm>
        </p:spPr>
        <p:txBody>
          <a:bodyPr/>
          <a:lstStyle/>
          <a:p>
            <a:r>
              <a:rPr lang="en-US" sz="2800" dirty="0"/>
              <a:t>Ionic </a:t>
            </a:r>
            <a:r>
              <a:rPr lang="en-US" sz="2800" dirty="0" smtClean="0"/>
              <a:t>Bonds =  taking or giving electrons</a:t>
            </a: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Covalent Bonds = sharing electrons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Weak bonds</a:t>
            </a:r>
          </a:p>
          <a:p>
            <a:pPr lvl="1"/>
            <a:r>
              <a:rPr lang="en-US" sz="2400" dirty="0" smtClean="0"/>
              <a:t>Van Der Waals</a:t>
            </a:r>
          </a:p>
          <a:p>
            <a:pPr lvl="1"/>
            <a:r>
              <a:rPr lang="en-US" sz="2400" dirty="0" smtClean="0"/>
              <a:t>Hydrogen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Ions:  Atom with charge</a:t>
            </a:r>
            <a:endParaRPr lang="en-US" sz="18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 smtClean="0"/>
              <a:t>If electrons != protons, atom has charge, and we call it an “ion”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not one of these </a:t>
            </a:r>
            <a:r>
              <a:rPr lang="en-US" sz="1800" dirty="0" smtClean="0">
                <a:sym typeface="Wingdings" pitchFamily="2" charset="2"/>
              </a:rPr>
              <a:t>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en-US" sz="1800" dirty="0" smtClean="0">
                <a:sym typeface="Wingdings" pitchFamily="2" charset="2"/>
              </a:rPr>
              <a:t>(you knew I would make a car joke)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  <a:p>
            <a:pPr marL="0" eaLnBrk="1" hangingPunct="1"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27652" name="Picture 4" descr="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133600"/>
            <a:ext cx="44450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05000" y="337066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most atoms are neutral: protons =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100" dirty="0" smtClean="0"/>
              <a:t>“</a:t>
            </a:r>
            <a:r>
              <a:rPr lang="en-US" sz="3100" dirty="0" err="1" smtClean="0"/>
              <a:t>Cations</a:t>
            </a:r>
            <a:r>
              <a:rPr lang="en-US" sz="3100" dirty="0" smtClean="0"/>
              <a:t>” </a:t>
            </a:r>
          </a:p>
          <a:p>
            <a:pPr eaLnBrk="1" hangingPunct="1"/>
            <a:endParaRPr lang="en-US" sz="3100" dirty="0" smtClean="0"/>
          </a:p>
          <a:p>
            <a:pPr eaLnBrk="1" hangingPunct="1"/>
            <a:r>
              <a:rPr lang="en-US" sz="3100" dirty="0" smtClean="0"/>
              <a:t>“Anions”</a:t>
            </a:r>
          </a:p>
          <a:p>
            <a:pPr eaLnBrk="1" hangingPunct="1"/>
            <a:endParaRPr lang="en-US" sz="3100" dirty="0" smtClean="0"/>
          </a:p>
          <a:p>
            <a:pPr eaLnBrk="1" hangingPunct="1"/>
            <a:r>
              <a:rPr lang="en-US" sz="3100" dirty="0" smtClean="0"/>
              <a:t>Opposite charges attract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388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Ionic Bonds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Electron exchange creates a charge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Opposites charges attract</a:t>
            </a:r>
            <a:endParaRPr lang="en-US" sz="2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“salts”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9699" name="Picture 5" descr="io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81100"/>
            <a:ext cx="3981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Humor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1138" name="Picture 2" descr="Atom hum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53125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76300" y="1295400"/>
            <a:ext cx="8153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Covalent </a:t>
            </a:r>
            <a:r>
              <a:rPr lang="en-US" sz="3600" dirty="0" smtClean="0"/>
              <a:t>Bonds: Sharing Electrons</a:t>
            </a:r>
            <a:endParaRPr lang="en-US" sz="3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strong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“single”, “double” or “triple”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400" dirty="0"/>
              <a:t> # of shared electrons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“molecules”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0723" name="Picture 5" descr="F:\BSC 1005 - Survey\resources\jpgs labled\ch05\figure_05_04a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58975"/>
            <a:ext cx="311467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dirty="0" smtClean="0"/>
              <a:t>Has Mass</a:t>
            </a:r>
          </a:p>
          <a:p>
            <a:pPr eaLnBrk="1" hangingPunct="1"/>
            <a:r>
              <a:rPr lang="en-US" dirty="0" smtClean="0"/>
              <a:t>Takes up space (volume)</a:t>
            </a:r>
          </a:p>
          <a:p>
            <a:pPr eaLnBrk="1" hangingPunct="1"/>
            <a:r>
              <a:rPr lang="en-US" dirty="0" smtClean="0"/>
              <a:t>Made of atoms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609600" y="9144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 dirty="0"/>
              <a:t>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Polar Covalent Bonds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Charged</a:t>
            </a:r>
          </a:p>
          <a:p>
            <a:pPr eaLnBrk="1" hangingPunct="1"/>
            <a:r>
              <a:rPr lang="en-US" dirty="0" smtClean="0"/>
              <a:t>Negative end hogs electrons</a:t>
            </a:r>
          </a:p>
        </p:txBody>
      </p:sp>
      <p:pic>
        <p:nvPicPr>
          <p:cNvPr id="32772" name="Picture 4" descr="polarCoval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0"/>
            <a:ext cx="46386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http://images.cheezburger.com/completestore/2010/1/6/129072942381694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3695700"/>
            <a:ext cx="3413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homasnet.com/articles/image/electrical-power-generation/nib-mag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588803"/>
            <a:ext cx="1465660" cy="12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Weak Chemical Bonds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r>
              <a:rPr lang="en-US" dirty="0"/>
              <a:t>Van der Waals bonds – non-polar, </a:t>
            </a:r>
            <a:r>
              <a:rPr lang="en-US" dirty="0" smtClean="0"/>
              <a:t>temporary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 descr="http://startswithabang.com/wp-content/uploads/2009/02/gecko-setae-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36618"/>
            <a:ext cx="54197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Weak Chemical Bonds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Hydrogen bonds</a:t>
            </a:r>
          </a:p>
          <a:p>
            <a:pPr lvl="1"/>
            <a:r>
              <a:rPr lang="en-US" dirty="0" smtClean="0"/>
              <a:t>hydrogen is NOT electronegative</a:t>
            </a:r>
          </a:p>
          <a:p>
            <a:pPr lvl="1"/>
            <a:r>
              <a:rPr lang="en-US" dirty="0" smtClean="0"/>
              <a:t>Often positively charged</a:t>
            </a:r>
          </a:p>
          <a:p>
            <a:pPr lvl="1"/>
            <a:r>
              <a:rPr lang="en-US" dirty="0" smtClean="0"/>
              <a:t>Opposite charges attract</a:t>
            </a:r>
          </a:p>
        </p:txBody>
      </p:sp>
      <p:pic>
        <p:nvPicPr>
          <p:cNvPr id="4" name="Picture 2" descr="F:\BSC 1005 - Survey\resources\jpgs labled\ch05\figure_05_17_nb.jpg"/>
          <p:cNvPicPr>
            <a:picLocks noChangeAspect="1" noChangeArrowheads="1"/>
          </p:cNvPicPr>
          <p:nvPr/>
        </p:nvPicPr>
        <p:blipFill rotWithShape="1">
          <a:blip r:embed="rId2" cstate="print"/>
          <a:srcRect l="50000" t="35711" b="42627"/>
          <a:stretch/>
        </p:blipFill>
        <p:spPr bwMode="auto">
          <a:xfrm>
            <a:off x="838200" y="3657600"/>
            <a:ext cx="5812050" cy="2667000"/>
          </a:xfrm>
          <a:prstGeom prst="rect">
            <a:avLst/>
          </a:prstGeom>
          <a:noFill/>
        </p:spPr>
      </p:pic>
      <p:pic>
        <p:nvPicPr>
          <p:cNvPr id="5" name="Picture 2" descr="F:\BSC 1005 - Survey\resources\jpgs labled\ch05\figure_05_17_nb.jpg"/>
          <p:cNvPicPr>
            <a:picLocks noChangeAspect="1" noChangeArrowheads="1"/>
          </p:cNvPicPr>
          <p:nvPr/>
        </p:nvPicPr>
        <p:blipFill rotWithShape="1">
          <a:blip r:embed="rId2" cstate="print"/>
          <a:srcRect t="35711" r="62222" b="49882"/>
          <a:stretch/>
        </p:blipFill>
        <p:spPr bwMode="auto">
          <a:xfrm rot="16200000">
            <a:off x="5497932" y="3112668"/>
            <a:ext cx="4819170" cy="1946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84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Emergent Properties  of Water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Cohesion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Temperature moderation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Insulation of water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Effective solvent</a:t>
            </a:r>
          </a:p>
        </p:txBody>
      </p:sp>
    </p:spTree>
    <p:extLst>
      <p:ext uri="{BB962C8B-B14F-4D97-AF65-F5344CB8AC3E}">
        <p14:creationId xmlns:p14="http://schemas.microsoft.com/office/powerpoint/2010/main" val="858411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2" descr="F:\BSC 1005 - Survey\resources\jpgs labled\ch05\figure_0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62013"/>
            <a:ext cx="85344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105</a:t>
            </a:r>
            <a:r>
              <a:rPr lang="en-US" dirty="0" smtClean="0">
                <a:cs typeface="Arial" charset="0"/>
              </a:rPr>
              <a:t>° Bond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419600" cy="3763963"/>
          </a:xfrm>
        </p:spPr>
        <p:txBody>
          <a:bodyPr/>
          <a:lstStyle/>
          <a:p>
            <a:pPr eaLnBrk="1" hangingPunct="1"/>
            <a:r>
              <a:rPr lang="en-US" dirty="0" smtClean="0"/>
              <a:t>Angle lets water bond to many things</a:t>
            </a:r>
          </a:p>
        </p:txBody>
      </p:sp>
      <p:pic>
        <p:nvPicPr>
          <p:cNvPr id="38916" name="Picture 2" descr="F:\BSC 1005 - Survey\resources\jpgs labled\ch05\figure_05_05.jpg"/>
          <p:cNvPicPr>
            <a:picLocks noChangeAspect="1" noChangeArrowheads="1"/>
          </p:cNvPicPr>
          <p:nvPr/>
        </p:nvPicPr>
        <p:blipFill>
          <a:blip r:embed="rId2" cstate="print"/>
          <a:srcRect l="5952" t="70230" r="63519" b="6786"/>
          <a:stretch>
            <a:fillRect/>
          </a:stretch>
        </p:blipFill>
        <p:spPr bwMode="auto">
          <a:xfrm>
            <a:off x="5486400" y="2514600"/>
            <a:ext cx="260508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F:\BSC 1005 - Survey\resources\jpgs labled\ch05\unnumbered_05_p11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8534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homasnet.com/articles/image/electrical-power-generation/nib-mag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619170" y="2378807"/>
            <a:ext cx="1485105" cy="123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/>
              <a:t>Molecular Shape and Function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The shape of a molecule is what allows it to do its job.</a:t>
            </a:r>
          </a:p>
        </p:txBody>
      </p:sp>
      <p:pic>
        <p:nvPicPr>
          <p:cNvPr id="3" name="Picture 2" descr="F:\BSC 1005 - Survey\resources\jpgs labled\ch05\unnumbered_05_p11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35" y="1752600"/>
            <a:ext cx="3808913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48200" y="1620982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mtClean="0"/>
              <a:t>Oxygen attracts most of the electrons</a:t>
            </a:r>
          </a:p>
          <a:p>
            <a:pPr fontAlgn="auto">
              <a:spcAft>
                <a:spcPts val="0"/>
              </a:spcAft>
            </a:pPr>
            <a:r>
              <a:rPr lang="en-US" smtClean="0"/>
              <a:t>(+) charge by hydrogens</a:t>
            </a:r>
          </a:p>
          <a:p>
            <a:pPr fontAlgn="auto">
              <a:spcAft>
                <a:spcPts val="0"/>
              </a:spcAft>
            </a:pPr>
            <a:r>
              <a:rPr lang="en-US" smtClean="0"/>
              <a:t>(-) charge by oxygens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4000" dirty="0" smtClean="0"/>
              <a:t>1. Cohesion/Adhesion of Water 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Water molecules stick together due to hydrogen bonds (polar molecules)</a:t>
            </a:r>
          </a:p>
          <a:p>
            <a:pPr lvl="1" eaLnBrk="1" hangingPunct="1">
              <a:defRPr/>
            </a:pPr>
            <a:r>
              <a:rPr lang="en-US" dirty="0" smtClean="0"/>
              <a:t>Self = cohesion  (e.g. surface tension)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Other = adhesion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45059" name="Picture 2" descr="F:\BSC 1005 - Survey\resources\jpgs labled\ch05\unnumbered_05_p11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26717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F:\BSC 1005 - Survey\resources\jpgs labled\ch05\figure_05_10_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3099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0: Polar dissolves polar well</a:t>
            </a:r>
          </a:p>
        </p:txBody>
      </p:sp>
      <p:pic>
        <p:nvPicPr>
          <p:cNvPr id="39940" name="Picture 4" descr="http://www.examiner.com/images/blog/wysiwyg/image/polarbearang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44577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roll.me/images/science-cat/why-do-white-bears-dissolve-in-water-because-theyre-po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2578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19800" y="4361770"/>
            <a:ext cx="2133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kern="0" dirty="0" smtClean="0"/>
              <a:t>Why water is good at dissolving things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Solutions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Solute – stuff to dissolve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Solvent – substance to dissolve in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Solution = solute + solvent</a:t>
            </a:r>
          </a:p>
        </p:txBody>
      </p:sp>
      <p:pic>
        <p:nvPicPr>
          <p:cNvPr id="41988" name="Picture 5" descr="http://makemusicals.com/wp-content/uploads/2012/01/Kool-a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684329"/>
            <a:ext cx="2286000" cy="18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3.bp.blogspot.com/-Y9xjwsupCL8/T2aJOWBC60I/AAAAAAAAIcU/clg7eTEJvic/s1600/Kool-Aid-Lemonade-and-Grape-Pack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95" y="1123495"/>
            <a:ext cx="2047724" cy="15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andiegoplumbingtips.com/wp-content/uploads/2011/05/tap_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05" y="2743200"/>
            <a:ext cx="1492838" cy="222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nthonymathenia.com/wp-content/uploads/2009/04/istock_koola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1905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onnieheath.com/archive/images/stories/suga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r="9160"/>
          <a:stretch/>
        </p:blipFill>
        <p:spPr bwMode="auto">
          <a:xfrm>
            <a:off x="7615305" y="980393"/>
            <a:ext cx="127725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Elements are chemicals in their pure form; i.e. not combined with anything else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25 essential elements (ones needed for life)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Carbon, hydrogen, oxygen and nitrogen make up 96% of living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Elements cannot be broken down into simpler chemicals through chemical methods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F:\BSC 1005 - Survey\resources\jpgs labled\ch05\unnumbered_05_p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2088"/>
            <a:ext cx="3713163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396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Water likes polar substances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/>
              <a:t>Hydrophillic</a:t>
            </a:r>
            <a:r>
              <a:rPr lang="en-US" sz="3200" dirty="0"/>
              <a:t> </a:t>
            </a:r>
            <a:r>
              <a:rPr lang="en-US" sz="3200" dirty="0" err="1"/>
              <a:t>vs</a:t>
            </a:r>
            <a:r>
              <a:rPr lang="en-US" sz="3200" dirty="0"/>
              <a:t> Hydrophobic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This is why membranes work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Temperature Moderation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 Specific Heat</a:t>
            </a:r>
          </a:p>
          <a:p>
            <a:pPr lvl="1" eaLnBrk="1" hangingPunct="1"/>
            <a:r>
              <a:rPr lang="en-US" dirty="0" smtClean="0"/>
              <a:t>kinetic energy</a:t>
            </a:r>
          </a:p>
          <a:p>
            <a:pPr lvl="1" eaLnBrk="1" hangingPunct="1"/>
            <a:r>
              <a:rPr lang="en-US" dirty="0" smtClean="0"/>
              <a:t>Heat vs. temperature</a:t>
            </a:r>
          </a:p>
          <a:p>
            <a:pPr lvl="1" eaLnBrk="1" hangingPunct="1"/>
            <a:r>
              <a:rPr lang="en-US" dirty="0" smtClean="0"/>
              <a:t>Celsius</a:t>
            </a:r>
          </a:p>
          <a:p>
            <a:pPr lvl="1" eaLnBrk="1" hangingPunct="1"/>
            <a:r>
              <a:rPr lang="en-US" dirty="0" smtClean="0"/>
              <a:t>Calories and kilocalories</a:t>
            </a:r>
          </a:p>
          <a:p>
            <a:pPr eaLnBrk="1" hangingPunct="1"/>
            <a:r>
              <a:rPr lang="en-US" dirty="0" smtClean="0"/>
              <a:t>Evaporative cooling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Ice Floats!!!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that is less dense than the liquid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Insulates lake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Good Solvent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Solutions</a:t>
            </a:r>
          </a:p>
          <a:p>
            <a:pPr lvl="1" eaLnBrk="1" hangingPunct="1"/>
            <a:r>
              <a:rPr lang="en-US" dirty="0" smtClean="0"/>
              <a:t>Solution</a:t>
            </a:r>
          </a:p>
          <a:p>
            <a:pPr lvl="1" eaLnBrk="1" hangingPunct="1"/>
            <a:r>
              <a:rPr lang="en-US" dirty="0" smtClean="0"/>
              <a:t>Solvent</a:t>
            </a:r>
          </a:p>
          <a:p>
            <a:pPr lvl="1" eaLnBrk="1" hangingPunct="1"/>
            <a:r>
              <a:rPr lang="en-US" dirty="0" smtClean="0"/>
              <a:t>Solute</a:t>
            </a:r>
          </a:p>
          <a:p>
            <a:pPr lvl="1" eaLnBrk="1" hangingPunct="1"/>
            <a:r>
              <a:rPr lang="en-US" dirty="0" smtClean="0"/>
              <a:t>“aqueous”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Hydration Shells</a:t>
            </a:r>
            <a:br>
              <a:rPr lang="en-US" dirty="0" smtClean="0"/>
            </a:br>
            <a:r>
              <a:rPr lang="en-US" sz="2800" dirty="0" smtClean="0"/>
              <a:t>(Opposites Attract)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Solute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Solvent</a:t>
            </a:r>
          </a:p>
        </p:txBody>
      </p:sp>
      <p:pic>
        <p:nvPicPr>
          <p:cNvPr id="49156" name="Picture 3" descr="F:\BSC 1005 - Survey\resources\jpgs labled\ch05\figure_05_08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333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http://makemusicals.com/wp-content/uploads/2012/01/Kool-a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05200"/>
            <a:ext cx="345281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dirty="0" smtClean="0"/>
              <a:t>Bad Chemistry Joke</a:t>
            </a: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4000" dirty="0" smtClean="0">
              <a:solidFill>
                <a:srgbClr val="FFFF00"/>
              </a:solidFill>
            </a:endParaRPr>
          </a:p>
        </p:txBody>
      </p:sp>
      <p:pic>
        <p:nvPicPr>
          <p:cNvPr id="29698" name="Picture 2" descr="Chemistry sha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953125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pH: How acid is it?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pH = -log[H+] </a:t>
            </a:r>
            <a:r>
              <a:rPr lang="en-US" b="1" i="1" dirty="0" smtClean="0">
                <a:solidFill>
                  <a:srgbClr val="FF0000"/>
                </a:solidFill>
              </a:rPr>
              <a:t>DO NOT WRITE!!!!!</a:t>
            </a:r>
          </a:p>
          <a:p>
            <a:pPr lvl="1" eaLnBrk="1" hangingPunct="1"/>
            <a:r>
              <a:rPr lang="en-US" b="1" i="1" dirty="0" smtClean="0"/>
              <a:t>Lower numbers mean more hydrogen</a:t>
            </a:r>
          </a:p>
          <a:p>
            <a:pPr lvl="2" eaLnBrk="1" hangingPunct="1"/>
            <a:r>
              <a:rPr lang="en-US" b="1" i="1" dirty="0" smtClean="0"/>
              <a:t>(i.e. more acid)</a:t>
            </a:r>
          </a:p>
          <a:p>
            <a:r>
              <a:rPr lang="en-US" dirty="0" smtClean="0"/>
              <a:t>Base – over 7</a:t>
            </a:r>
          </a:p>
          <a:p>
            <a:pPr lvl="1">
              <a:buNone/>
            </a:pPr>
            <a:r>
              <a:rPr lang="en-US" sz="2000" dirty="0" smtClean="0"/>
              <a:t>OH &gt; H</a:t>
            </a:r>
          </a:p>
          <a:p>
            <a:pPr lvl="1">
              <a:buNone/>
            </a:pPr>
            <a:r>
              <a:rPr lang="en-US" sz="2000" dirty="0" smtClean="0"/>
              <a:t>High # = more basic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dirty="0" smtClean="0"/>
              <a:t>Neutral = 7</a:t>
            </a:r>
          </a:p>
          <a:p>
            <a:pPr lvl="1">
              <a:buNone/>
            </a:pPr>
            <a:r>
              <a:rPr lang="en-US" sz="2000" dirty="0" smtClean="0"/>
              <a:t>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= OH</a:t>
            </a:r>
            <a:r>
              <a:rPr lang="en-US" sz="2000" baseline="30000" dirty="0" smtClean="0"/>
              <a:t>-</a:t>
            </a:r>
          </a:p>
          <a:p>
            <a:pPr lvl="1">
              <a:buNone/>
            </a:pPr>
            <a:endParaRPr lang="en-US" sz="2000" baseline="30000" dirty="0" smtClean="0"/>
          </a:p>
          <a:p>
            <a:pPr lvl="1">
              <a:buNone/>
            </a:pPr>
            <a:endParaRPr lang="en-US" sz="2000" baseline="30000" dirty="0" smtClean="0"/>
          </a:p>
          <a:p>
            <a:r>
              <a:rPr lang="en-US" dirty="0" smtClean="0"/>
              <a:t>Acid – under 7</a:t>
            </a:r>
          </a:p>
          <a:p>
            <a:pPr marL="742950" lvl="2" indent="-342900">
              <a:buNone/>
            </a:pPr>
            <a:r>
              <a:rPr lang="en-US" sz="2000" dirty="0" smtClean="0"/>
              <a:t>OH &lt; H</a:t>
            </a:r>
          </a:p>
          <a:p>
            <a:pPr marL="742950" lvl="2" indent="-342900">
              <a:buNone/>
            </a:pPr>
            <a:r>
              <a:rPr lang="en-US" sz="2000" dirty="0" smtClean="0"/>
              <a:t>Low # = more acidic</a:t>
            </a:r>
          </a:p>
          <a:p>
            <a:pPr>
              <a:buNone/>
            </a:pPr>
            <a:endParaRPr lang="en-US" b="1" i="1" dirty="0" smtClean="0"/>
          </a:p>
          <a:p>
            <a:pPr lvl="1" eaLnBrk="1" hangingPunct="1"/>
            <a:endParaRPr lang="en-US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FFFF00"/>
                </a:solidFill>
              </a:rPr>
              <a:t>pH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Base – over 7</a:t>
            </a:r>
          </a:p>
          <a:p>
            <a:pPr lvl="1" eaLnBrk="1" hangingPunct="1">
              <a:buNone/>
            </a:pPr>
            <a:r>
              <a:rPr lang="en-US" sz="2000" dirty="0" smtClean="0"/>
              <a:t>OH &gt; H</a:t>
            </a:r>
          </a:p>
          <a:p>
            <a:pPr lvl="1" eaLnBrk="1" hangingPunct="1">
              <a:buNone/>
            </a:pPr>
            <a:r>
              <a:rPr lang="en-US" sz="2000" dirty="0" smtClean="0"/>
              <a:t>High # = more basic</a:t>
            </a:r>
          </a:p>
          <a:p>
            <a:pPr lvl="1"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dirty="0" smtClean="0"/>
              <a:t>Neutral = 7</a:t>
            </a:r>
          </a:p>
          <a:p>
            <a:pPr lvl="1" eaLnBrk="1" hangingPunct="1">
              <a:buNone/>
            </a:pPr>
            <a:r>
              <a:rPr lang="en-US" sz="2000" dirty="0" smtClean="0"/>
              <a:t>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= OH</a:t>
            </a:r>
            <a:r>
              <a:rPr lang="en-US" sz="2000" baseline="30000" dirty="0" smtClean="0"/>
              <a:t>-</a:t>
            </a:r>
          </a:p>
          <a:p>
            <a:pPr lvl="1" eaLnBrk="1" hangingPunct="1">
              <a:buNone/>
            </a:pPr>
            <a:endParaRPr lang="en-US" sz="2000" baseline="30000" dirty="0" smtClean="0"/>
          </a:p>
          <a:p>
            <a:pPr lvl="1" eaLnBrk="1" hangingPunct="1">
              <a:buNone/>
            </a:pPr>
            <a:endParaRPr lang="en-US" sz="2000" baseline="30000" dirty="0" smtClean="0"/>
          </a:p>
          <a:p>
            <a:pPr eaLnBrk="1" hangingPunct="1"/>
            <a:r>
              <a:rPr lang="en-US" dirty="0" smtClean="0"/>
              <a:t>Acid – under 7</a:t>
            </a:r>
          </a:p>
          <a:p>
            <a:pPr marL="742950" lvl="2" indent="-342900" eaLnBrk="1" hangingPunct="1">
              <a:buNone/>
            </a:pPr>
            <a:r>
              <a:rPr lang="en-US" sz="2000" dirty="0" smtClean="0"/>
              <a:t>OH &lt; H</a:t>
            </a:r>
          </a:p>
          <a:p>
            <a:pPr marL="742950" lvl="2" indent="-342900" eaLnBrk="1" hangingPunct="1">
              <a:buNone/>
            </a:pPr>
            <a:r>
              <a:rPr lang="en-US" sz="2000" dirty="0" smtClean="0"/>
              <a:t>Low # = more acidic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en-US" baseline="30000" dirty="0" smtClean="0">
              <a:solidFill>
                <a:srgbClr val="FFFF00"/>
              </a:solidFill>
            </a:endParaRPr>
          </a:p>
        </p:txBody>
      </p:sp>
      <p:pic>
        <p:nvPicPr>
          <p:cNvPr id="52228" name="Picture 4" descr="F:\BSC 1005 - Survey\resources\jpgs labled\ch05\figure_05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5169408" cy="643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Buffer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Limits changes in pH</a:t>
            </a:r>
          </a:p>
          <a:p>
            <a:pPr eaLnBrk="1" hangingPunct="1"/>
            <a:r>
              <a:rPr lang="en-US" dirty="0" smtClean="0"/>
              <a:t>Keeps conditions from getting too acid or too basic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886200" y="1752600"/>
            <a:ext cx="1752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“Mono”</a:t>
            </a:r>
          </a:p>
        </p:txBody>
      </p:sp>
      <p:pic>
        <p:nvPicPr>
          <p:cNvPr id="55299" name="Picture 5" descr="cessna172"/>
          <p:cNvPicPr>
            <a:picLocks noChangeAspect="1" noChangeArrowheads="1"/>
          </p:cNvPicPr>
          <p:nvPr/>
        </p:nvPicPr>
        <p:blipFill>
          <a:blip r:embed="rId2" cstate="print"/>
          <a:srcRect t="16667" b="13333"/>
          <a:stretch>
            <a:fillRect/>
          </a:stretch>
        </p:blipFill>
        <p:spPr bwMode="auto">
          <a:xfrm>
            <a:off x="685800" y="15240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 descr="decathlon_pitts"/>
          <p:cNvPicPr>
            <a:picLocks noChangeAspect="1" noChangeArrowheads="1"/>
          </p:cNvPicPr>
          <p:nvPr/>
        </p:nvPicPr>
        <p:blipFill>
          <a:blip r:embed="rId3" cstate="print"/>
          <a:srcRect l="51909" t="34981" b="19392"/>
          <a:stretch>
            <a:fillRect/>
          </a:stretch>
        </p:blipFill>
        <p:spPr bwMode="auto">
          <a:xfrm>
            <a:off x="4648200" y="2819400"/>
            <a:ext cx="320040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133600" y="3276600"/>
            <a:ext cx="2438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“Bi” or “Di”</a:t>
            </a:r>
          </a:p>
        </p:txBody>
      </p:sp>
      <p:pic>
        <p:nvPicPr>
          <p:cNvPr id="55302" name="Picture 8" descr="fokker-dr1triplane"/>
          <p:cNvPicPr>
            <a:picLocks noChangeAspect="1" noChangeArrowheads="1"/>
          </p:cNvPicPr>
          <p:nvPr/>
        </p:nvPicPr>
        <p:blipFill>
          <a:blip r:embed="rId4" cstate="print"/>
          <a:srcRect t="6129" b="14177"/>
          <a:stretch>
            <a:fillRect/>
          </a:stretch>
        </p:blipFill>
        <p:spPr bwMode="auto">
          <a:xfrm>
            <a:off x="762000" y="4191000"/>
            <a:ext cx="35766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4495800" y="4800600"/>
            <a:ext cx="1447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“Tri”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/>
              <a:t>Atom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3505200"/>
            <a:ext cx="8229600" cy="4525963"/>
          </a:xfrm>
        </p:spPr>
        <p:txBody>
          <a:bodyPr/>
          <a:lstStyle/>
          <a:p>
            <a:r>
              <a:rPr lang="en-US" dirty="0" smtClean="0"/>
              <a:t>Smallest amount of an element that still has normal chemical properties</a:t>
            </a:r>
          </a:p>
          <a:p>
            <a:r>
              <a:rPr lang="en-US" dirty="0" smtClean="0"/>
              <a:t>We can split atoms, but they loose their chemical properties, and it takes a lot of energy</a:t>
            </a:r>
          </a:p>
        </p:txBody>
      </p:sp>
      <p:pic>
        <p:nvPicPr>
          <p:cNvPr id="73730" name="Picture 2" descr="https://sphotos-b.xx.fbcdn.net/hphotos-prn2/q71/1170927_660908667263481_2098879445_n.jpg"/>
          <p:cNvPicPr>
            <a:picLocks noChangeAspect="1" noChangeArrowheads="1"/>
          </p:cNvPicPr>
          <p:nvPr/>
        </p:nvPicPr>
        <p:blipFill>
          <a:blip r:embed="rId2" cstate="print"/>
          <a:srcRect b="14698"/>
          <a:stretch>
            <a:fillRect/>
          </a:stretch>
        </p:blipFill>
        <p:spPr bwMode="auto">
          <a:xfrm>
            <a:off x="5181600" y="304800"/>
            <a:ext cx="37338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752600"/>
            <a:ext cx="67238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All matter made of atoms</a:t>
            </a:r>
          </a:p>
          <a:p>
            <a:endParaRPr lang="en-US" sz="3200" dirty="0" smtClean="0"/>
          </a:p>
          <a:p>
            <a:r>
              <a:rPr lang="en-US" sz="3200" dirty="0" smtClean="0"/>
              <a:t>Greek </a:t>
            </a:r>
            <a:r>
              <a:rPr lang="el-GR" sz="3200" dirty="0" smtClean="0"/>
              <a:t>ἄτομος (</a:t>
            </a:r>
            <a:r>
              <a:rPr lang="en-US" sz="3200" dirty="0" err="1" smtClean="0"/>
              <a:t>atomos</a:t>
            </a:r>
            <a:r>
              <a:rPr lang="en-US" sz="3200" dirty="0" smtClean="0"/>
              <a:t>, "indivisible")</a:t>
            </a:r>
            <a:endParaRPr lang="en-US" sz="3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04800" y="15240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/>
              <a:t>If there are more than three, we usually just say, “Poly”, which is a fancy way to say “there are many”</a:t>
            </a:r>
          </a:p>
        </p:txBody>
      </p:sp>
      <p:pic>
        <p:nvPicPr>
          <p:cNvPr id="56323" name="Picture 5" descr="Macawblueyellow"/>
          <p:cNvPicPr>
            <a:picLocks noChangeAspect="1" noChangeArrowheads="1"/>
          </p:cNvPicPr>
          <p:nvPr/>
        </p:nvPicPr>
        <p:blipFill>
          <a:blip r:embed="rId2" cstate="print"/>
          <a:srcRect l="10146" r="17390"/>
          <a:stretch>
            <a:fillRect/>
          </a:stretch>
        </p:blipFill>
        <p:spPr bwMode="auto">
          <a:xfrm>
            <a:off x="4572000" y="1600200"/>
            <a:ext cx="38100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One polymer is made from many monomers</a:t>
            </a:r>
            <a:endParaRPr lang="en-US" dirty="0"/>
          </a:p>
        </p:txBody>
      </p:sp>
      <p:pic>
        <p:nvPicPr>
          <p:cNvPr id="86018" name="Picture 2" descr="F:\BSC 1005 - Survey\resources\jpgs labled\ch05\figure_05_12_nb.jpg"/>
          <p:cNvPicPr>
            <a:picLocks noChangeAspect="1" noChangeArrowheads="1"/>
          </p:cNvPicPr>
          <p:nvPr/>
        </p:nvPicPr>
        <p:blipFill>
          <a:blip r:embed="rId2" cstate="print"/>
          <a:srcRect b="28750"/>
          <a:stretch>
            <a:fillRect/>
          </a:stretch>
        </p:blipFill>
        <p:spPr bwMode="auto">
          <a:xfrm>
            <a:off x="3810000" y="1447800"/>
            <a:ext cx="5029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Cellulose – structural material (cell walls)</a:t>
            </a:r>
          </a:p>
          <a:p>
            <a:pPr>
              <a:buNone/>
            </a:pPr>
            <a:r>
              <a:rPr lang="en-US" dirty="0" smtClean="0"/>
              <a:t>Starch – used by plants for energy storage</a:t>
            </a:r>
          </a:p>
          <a:p>
            <a:pPr>
              <a:buNone/>
            </a:pPr>
            <a:r>
              <a:rPr lang="en-US" dirty="0" smtClean="0"/>
              <a:t>Glycogen – used by animals for energy storage</a:t>
            </a:r>
          </a:p>
          <a:p>
            <a:pPr>
              <a:buNone/>
            </a:pPr>
            <a:r>
              <a:rPr lang="en-US" dirty="0" smtClean="0"/>
              <a:t>Proteins – used by everything, for everything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Macromolecules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Carbohydrates – sugars, starches, cellulose</a:t>
            </a:r>
          </a:p>
          <a:p>
            <a:pPr>
              <a:buNone/>
            </a:pPr>
            <a:r>
              <a:rPr lang="en-US" dirty="0" smtClean="0"/>
              <a:t>Proteins – structural, functional, enzymes</a:t>
            </a:r>
          </a:p>
          <a:p>
            <a:pPr>
              <a:buNone/>
            </a:pPr>
            <a:r>
              <a:rPr lang="en-US" dirty="0" smtClean="0"/>
              <a:t>Lipids – Oils, fats, phospholipids, steroids</a:t>
            </a:r>
          </a:p>
          <a:p>
            <a:pPr>
              <a:buNone/>
            </a:pPr>
            <a:r>
              <a:rPr lang="en-US" dirty="0" smtClean="0"/>
              <a:t>Nucleic acids – DNA and RNA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7042" name="Picture 2" descr="F:\BSC 1005 - Survey\resources\jpgs labled\ch05\figure_05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7472"/>
            <a:ext cx="8534400" cy="6163056"/>
          </a:xfrm>
          <a:prstGeom prst="rect">
            <a:avLst/>
          </a:prstGeom>
          <a:noFill/>
        </p:spPr>
      </p:pic>
      <p:pic>
        <p:nvPicPr>
          <p:cNvPr id="6" name="Picture 2" descr="F:\BSC 1005 - Survey\resources\jpgs labled\ch05\figure_05_13.jpg"/>
          <p:cNvPicPr>
            <a:picLocks noChangeAspect="1" noChangeArrowheads="1"/>
          </p:cNvPicPr>
          <p:nvPr/>
        </p:nvPicPr>
        <p:blipFill>
          <a:blip r:embed="rId2" cstate="print"/>
          <a:srcRect l="83929" t="15381" b="73491"/>
          <a:stretch>
            <a:fillRect/>
          </a:stretch>
        </p:blipFill>
        <p:spPr bwMode="auto">
          <a:xfrm>
            <a:off x="3352800" y="2667000"/>
            <a:ext cx="1371600" cy="68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2667000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Dehydration</a:t>
            </a:r>
          </a:p>
          <a:p>
            <a:r>
              <a:rPr lang="en-US" dirty="0" smtClean="0"/>
              <a:t>Synthesis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429000" cy="5668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Polysaccharides</a:t>
            </a:r>
          </a:p>
          <a:p>
            <a:pPr marL="742950" lvl="2" indent="-342900">
              <a:buNone/>
            </a:pPr>
            <a:r>
              <a:rPr lang="en-US" sz="2000" dirty="0" smtClean="0"/>
              <a:t>“Many”  +  “sugars”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Cellulose</a:t>
            </a:r>
          </a:p>
          <a:p>
            <a:pPr lvl="1">
              <a:buNone/>
            </a:pPr>
            <a:r>
              <a:rPr lang="en-US" sz="2000" dirty="0" smtClean="0"/>
              <a:t>Polymer of sugar</a:t>
            </a:r>
          </a:p>
          <a:p>
            <a:pPr lvl="1">
              <a:buNone/>
            </a:pPr>
            <a:r>
              <a:rPr lang="en-US" sz="2000" dirty="0" smtClean="0"/>
              <a:t>Walls of plant cells</a:t>
            </a:r>
          </a:p>
          <a:p>
            <a:pPr lvl="1">
              <a:buNone/>
            </a:pPr>
            <a:r>
              <a:rPr lang="en-US" sz="2000" dirty="0" smtClean="0"/>
              <a:t>Hard to digest</a:t>
            </a:r>
          </a:p>
          <a:p>
            <a:pPr lvl="1"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Starch</a:t>
            </a:r>
          </a:p>
          <a:p>
            <a:pPr lvl="1">
              <a:buNone/>
            </a:pPr>
            <a:r>
              <a:rPr lang="en-US" sz="2000" dirty="0" smtClean="0"/>
              <a:t>Polymer of sugar</a:t>
            </a:r>
          </a:p>
          <a:p>
            <a:pPr lvl="1">
              <a:buNone/>
            </a:pPr>
            <a:r>
              <a:rPr lang="en-US" sz="2000" dirty="0" smtClean="0"/>
              <a:t>Plant energy storage</a:t>
            </a:r>
          </a:p>
          <a:p>
            <a:pPr lvl="1">
              <a:buNone/>
            </a:pPr>
            <a:r>
              <a:rPr lang="en-US" sz="2000" dirty="0" smtClean="0"/>
              <a:t>Easy to digest</a:t>
            </a:r>
          </a:p>
          <a:p>
            <a:pPr lvl="1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lvl="1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8067" name="Picture 3" descr="F:\BSC 1005 - Survey\resources\jpgs labled\ch05\figure_05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"/>
            <a:ext cx="4925568" cy="499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Energy storage in animals and fungi</a:t>
            </a:r>
          </a:p>
          <a:p>
            <a:pPr>
              <a:buNone/>
            </a:pPr>
            <a:r>
              <a:rPr lang="en-US" dirty="0" smtClean="0"/>
              <a:t>Another polymer of sugars</a:t>
            </a:r>
            <a:endParaRPr lang="en-US" dirty="0"/>
          </a:p>
        </p:txBody>
      </p:sp>
      <p:pic>
        <p:nvPicPr>
          <p:cNvPr id="89090" name="Picture 2" descr="F:\BSC 1005 - Survey\resources\jpgs labled\ch05\figure_05_14c.jpg"/>
          <p:cNvPicPr>
            <a:picLocks noChangeAspect="1" noChangeArrowheads="1"/>
          </p:cNvPicPr>
          <p:nvPr/>
        </p:nvPicPr>
        <p:blipFill>
          <a:blip r:embed="rId2" cstate="print"/>
          <a:srcRect t="17200"/>
          <a:stretch>
            <a:fillRect/>
          </a:stretch>
        </p:blipFill>
        <p:spPr bwMode="auto">
          <a:xfrm>
            <a:off x="1905000" y="1371600"/>
            <a:ext cx="4861560" cy="310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Proteins: made of Amino Acids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Peptide bond – bond between amino acids</a:t>
            </a:r>
          </a:p>
          <a:p>
            <a:pPr>
              <a:buNone/>
            </a:pPr>
            <a:r>
              <a:rPr lang="en-US" dirty="0" smtClean="0"/>
              <a:t>Monomer – amino acid</a:t>
            </a:r>
          </a:p>
          <a:p>
            <a:pPr>
              <a:buNone/>
            </a:pPr>
            <a:r>
              <a:rPr lang="en-US" dirty="0" smtClean="0"/>
              <a:t>Polymer – polypeptide (“primary structure”) of protein</a:t>
            </a:r>
            <a:endParaRPr lang="en-US" dirty="0"/>
          </a:p>
        </p:txBody>
      </p:sp>
      <p:pic>
        <p:nvPicPr>
          <p:cNvPr id="90116" name="Picture 4" descr="F:\BSC 1005 - Survey\resources\jpgs labled\ch05\figure_05_17_nb.jpg"/>
          <p:cNvPicPr>
            <a:picLocks noChangeAspect="1" noChangeArrowheads="1"/>
          </p:cNvPicPr>
          <p:nvPr/>
        </p:nvPicPr>
        <p:blipFill>
          <a:blip r:embed="rId2" cstate="print"/>
          <a:srcRect b="73674"/>
          <a:stretch>
            <a:fillRect/>
          </a:stretch>
        </p:blipFill>
        <p:spPr bwMode="auto">
          <a:xfrm>
            <a:off x="685800" y="3810000"/>
            <a:ext cx="7444104" cy="207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Proteins:  Shape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962400" cy="5059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Primary</a:t>
            </a:r>
          </a:p>
          <a:p>
            <a:pPr lvl="1">
              <a:buNone/>
            </a:pPr>
            <a:r>
              <a:rPr lang="en-US" sz="1600" dirty="0" smtClean="0"/>
              <a:t>Chain of amino acids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Secondary</a:t>
            </a:r>
          </a:p>
          <a:p>
            <a:pPr lvl="1">
              <a:buNone/>
            </a:pPr>
            <a:r>
              <a:rPr lang="en-US" sz="1600" dirty="0" smtClean="0"/>
              <a:t>Spirals and folds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Tertiary</a:t>
            </a:r>
          </a:p>
          <a:p>
            <a:pPr lvl="1">
              <a:buNone/>
            </a:pPr>
            <a:r>
              <a:rPr lang="en-US" sz="1600" dirty="0" smtClean="0"/>
              <a:t>3-D shape, 1 subunit</a:t>
            </a:r>
          </a:p>
          <a:p>
            <a:pPr lvl="1"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Quaternary</a:t>
            </a:r>
          </a:p>
          <a:p>
            <a:pPr lvl="1">
              <a:buNone/>
            </a:pPr>
            <a:r>
              <a:rPr lang="en-US" sz="1600" dirty="0" smtClean="0"/>
              <a:t>Several subunits (parts)</a:t>
            </a:r>
            <a:endParaRPr lang="en-US" sz="1600" dirty="0"/>
          </a:p>
        </p:txBody>
      </p:sp>
      <p:pic>
        <p:nvPicPr>
          <p:cNvPr id="91138" name="Picture 2" descr="F:\BSC 1005 - Survey\resources\jpgs labled\ch05\figure_05_17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267200" cy="4519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Protein: shape = function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 protein is shaped controls what it can do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Change the shape = stop working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dirty="0" smtClean="0"/>
              <a:t>“denaturing” = changing from natural shape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4495800" cy="3810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….and can be a messy process</a:t>
            </a:r>
          </a:p>
        </p:txBody>
      </p:sp>
      <p:pic>
        <p:nvPicPr>
          <p:cNvPr id="8195" name="Picture 4" descr="24-097~Mushroom-Cloud-Nagasaki-Japan-1945-Po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3369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Enzymes: speed up a reaction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Make it easier for a reaction to happen</a:t>
            </a:r>
          </a:p>
          <a:p>
            <a:pPr eaLnBrk="1" hangingPunct="1"/>
            <a:r>
              <a:rPr lang="en-US" dirty="0" smtClean="0"/>
              <a:t>Not altered by reaction</a:t>
            </a:r>
          </a:p>
          <a:p>
            <a:pPr eaLnBrk="1" hangingPunct="1"/>
            <a:r>
              <a:rPr lang="en-US" dirty="0" smtClean="0"/>
              <a:t>Special shape to fit “substrate” chemical</a:t>
            </a:r>
          </a:p>
        </p:txBody>
      </p:sp>
      <p:pic>
        <p:nvPicPr>
          <p:cNvPr id="60420" name="Picture 2" descr="http://www.phoenixhealth.me/lockk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81400"/>
            <a:ext cx="5829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Denaturing an enzyme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 the shape</a:t>
            </a:r>
          </a:p>
          <a:p>
            <a:r>
              <a:rPr lang="en-US" dirty="0" smtClean="0"/>
              <a:t>Cannot do job anymore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Fats, phospholipids, steroids</a:t>
            </a:r>
          </a:p>
          <a:p>
            <a:r>
              <a:rPr lang="en-US" dirty="0" smtClean="0"/>
              <a:t>Mostly hydrogen and carbon</a:t>
            </a:r>
          </a:p>
          <a:p>
            <a:r>
              <a:rPr lang="en-US" dirty="0" smtClean="0"/>
              <a:t>Fatty acid chains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Long hydrocarbon chains</a:t>
            </a:r>
          </a:p>
          <a:p>
            <a:endParaRPr lang="en-US" dirty="0" smtClean="0"/>
          </a:p>
          <a:p>
            <a:r>
              <a:rPr lang="en-US" dirty="0" smtClean="0"/>
              <a:t>Saturated – filled with hydrogen</a:t>
            </a:r>
          </a:p>
          <a:p>
            <a:endParaRPr lang="en-US" dirty="0" smtClean="0"/>
          </a:p>
          <a:p>
            <a:r>
              <a:rPr lang="en-US" dirty="0" smtClean="0"/>
              <a:t>Unsaturated – less hydrogen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Fatty Acids: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Saturated (with H)</a:t>
            </a:r>
          </a:p>
          <a:p>
            <a:r>
              <a:rPr lang="en-US" dirty="0" smtClean="0"/>
              <a:t>No double bonds</a:t>
            </a:r>
          </a:p>
          <a:p>
            <a:r>
              <a:rPr lang="en-US" dirty="0" smtClean="0"/>
              <a:t>Molecules pack tightly</a:t>
            </a:r>
            <a:endParaRPr lang="en-US" dirty="0"/>
          </a:p>
        </p:txBody>
      </p:sp>
      <p:pic>
        <p:nvPicPr>
          <p:cNvPr id="92162" name="Picture 2" descr="F:\BSC 1005 - Survey\resources\jpgs labled\ch05\figure_05_18a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620768" cy="643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Fatty Acids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505200" cy="4525963"/>
          </a:xfrm>
        </p:spPr>
        <p:txBody>
          <a:bodyPr/>
          <a:lstStyle/>
          <a:p>
            <a:r>
              <a:rPr lang="en-US" dirty="0" smtClean="0"/>
              <a:t>Unsaturated</a:t>
            </a:r>
          </a:p>
          <a:p>
            <a:r>
              <a:rPr lang="en-US" dirty="0" smtClean="0"/>
              <a:t>double bonds</a:t>
            </a:r>
          </a:p>
          <a:p>
            <a:r>
              <a:rPr lang="en-US" dirty="0" smtClean="0"/>
              <a:t>Loosely packed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CIS </a:t>
            </a:r>
            <a:r>
              <a:rPr lang="en-US" dirty="0" smtClean="0">
                <a:sym typeface="Wingdings" pitchFamily="2" charset="2"/>
              </a:rPr>
              <a:t>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TRANS 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163" name="Picture 3" descr="F:\BSC 1005 - Survey\resources\jpgs labled\ch05\figure_05_18b_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956048" cy="6437376"/>
          </a:xfrm>
          <a:prstGeom prst="rect">
            <a:avLst/>
          </a:prstGeom>
          <a:noFill/>
        </p:spPr>
      </p:pic>
      <p:pic>
        <p:nvPicPr>
          <p:cNvPr id="5" name="Picture 2" descr="http://chemwiki.ucdavis.edu/@api/deki/files/3988/=209cistrans.gif"/>
          <p:cNvPicPr>
            <a:picLocks noChangeAspect="1" noChangeArrowheads="1"/>
          </p:cNvPicPr>
          <p:nvPr/>
        </p:nvPicPr>
        <p:blipFill>
          <a:blip r:embed="rId3" cstate="print"/>
          <a:srcRect l="26340" t="54751" r="31307" b="6831"/>
          <a:stretch>
            <a:fillRect/>
          </a:stretch>
        </p:blipFill>
        <p:spPr bwMode="auto">
          <a:xfrm rot="5400000">
            <a:off x="2400300" y="28575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hemwiki.ucdavis.edu/@api/deki/files/3988/=209cistrans.gif"/>
          <p:cNvPicPr>
            <a:picLocks noChangeAspect="1" noChangeArrowheads="1"/>
          </p:cNvPicPr>
          <p:nvPr/>
        </p:nvPicPr>
        <p:blipFill>
          <a:blip r:embed="rId3" cstate="print"/>
          <a:srcRect l="26340" t="11813" r="31307" b="47509"/>
          <a:stretch>
            <a:fillRect/>
          </a:stretch>
        </p:blipFill>
        <p:spPr bwMode="auto">
          <a:xfrm rot="5400000">
            <a:off x="2438400" y="4343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pic>
        <p:nvPicPr>
          <p:cNvPr id="93186" name="Picture 2" descr="F:\BSC 1005 - Survey\resources\jpgs labled\ch05\figure_05_20_n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447800"/>
            <a:ext cx="3411616" cy="45259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295400"/>
            <a:ext cx="464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Main part of cell membrane</a:t>
            </a:r>
          </a:p>
          <a:p>
            <a:endParaRPr lang="en-US" sz="3200" dirty="0" smtClean="0"/>
          </a:p>
          <a:p>
            <a:r>
              <a:rPr lang="en-US" sz="3200" dirty="0" smtClean="0"/>
              <a:t>Hydrophilic head</a:t>
            </a:r>
          </a:p>
          <a:p>
            <a:endParaRPr lang="en-US" sz="3200" dirty="0"/>
          </a:p>
          <a:p>
            <a:r>
              <a:rPr lang="en-US" sz="3200" dirty="0" smtClean="0"/>
              <a:t>Hydrophobic tails</a:t>
            </a:r>
            <a:endParaRPr lang="en-US" sz="3200" dirty="0"/>
          </a:p>
        </p:txBody>
      </p:sp>
      <p:pic>
        <p:nvPicPr>
          <p:cNvPr id="7" name="Picture 6" descr="C:\Users\jmaier\AppData\Local\Microsoft\Windows\Temporary Internet Files\Content.Outlook\5GF8CK28\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0650"/>
            <a:ext cx="25431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Lipids:  Sterols</a:t>
            </a:r>
            <a:endParaRPr lang="en-US" dirty="0"/>
          </a:p>
        </p:txBody>
      </p:sp>
      <p:pic>
        <p:nvPicPr>
          <p:cNvPr id="97281" name="Picture 1" descr="F:\BSC 1005 - Survey\resources\jpgs labled\ch05\figure_05_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93"/>
          <a:stretch>
            <a:fillRect/>
          </a:stretch>
        </p:blipFill>
        <p:spPr bwMode="auto">
          <a:xfrm>
            <a:off x="1981200" y="4191000"/>
            <a:ext cx="4724400" cy="21690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16002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Used to make Steroids and Cholesterol</a:t>
            </a:r>
          </a:p>
          <a:p>
            <a:endParaRPr lang="en-US" sz="3200" dirty="0"/>
          </a:p>
          <a:p>
            <a:r>
              <a:rPr lang="en-US" sz="3200" dirty="0" smtClean="0"/>
              <a:t>We need some cholesterol to make membranes</a:t>
            </a:r>
            <a:endParaRPr lang="en-US" sz="32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Instructions to make proteins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DNA stays in the nucleus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RNA made in nucleus, leaves through nuclear pores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Polymers called “DNA” or “RNA”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Monomers are “nucleotides”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Three parts in nucleotide</a:t>
            </a:r>
          </a:p>
          <a:p>
            <a:pPr lvl="1">
              <a:buNone/>
            </a:pPr>
            <a:r>
              <a:rPr lang="en-US" sz="2000" dirty="0" smtClean="0"/>
              <a:t>Sugar</a:t>
            </a:r>
          </a:p>
          <a:p>
            <a:pPr lvl="1">
              <a:buNone/>
            </a:pPr>
            <a:r>
              <a:rPr lang="en-US" sz="2000" dirty="0" smtClean="0"/>
              <a:t>Phosphate</a:t>
            </a:r>
          </a:p>
          <a:p>
            <a:pPr lvl="1">
              <a:buNone/>
            </a:pPr>
            <a:r>
              <a:rPr lang="en-US" sz="2000" dirty="0" smtClean="0"/>
              <a:t>Nitrogenous base</a:t>
            </a:r>
          </a:p>
        </p:txBody>
      </p:sp>
      <p:pic>
        <p:nvPicPr>
          <p:cNvPr id="96258" name="Picture 2" descr="F:\BSC 1005 - Survey\resources\jpgs labled\ch05\figure_05_22_01_nb.jpg"/>
          <p:cNvPicPr>
            <a:picLocks noChangeAspect="1" noChangeArrowheads="1"/>
          </p:cNvPicPr>
          <p:nvPr/>
        </p:nvPicPr>
        <p:blipFill>
          <a:blip r:embed="rId2" cstate="print"/>
          <a:srcRect l="22867" t="12175" r="50340" b="60653"/>
          <a:stretch>
            <a:fillRect/>
          </a:stretch>
        </p:blipFill>
        <p:spPr bwMode="auto">
          <a:xfrm>
            <a:off x="5029200" y="3505200"/>
            <a:ext cx="3390523" cy="271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Atoms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429000" cy="5745163"/>
          </a:xfrm>
        </p:spPr>
        <p:txBody>
          <a:bodyPr/>
          <a:lstStyle/>
          <a:p>
            <a:pPr eaLnBrk="1" hangingPunct="1"/>
            <a:r>
              <a:rPr lang="en-US" dirty="0" smtClean="0"/>
              <a:t>The smallest piece of an element that has the same chemical properties as larger amounts of the element would</a:t>
            </a:r>
          </a:p>
        </p:txBody>
      </p:sp>
      <p:pic>
        <p:nvPicPr>
          <p:cNvPr id="9220" name="Picture 4" descr="F:\BSC 1005 - Survey\resources\jpgs labled\ch05\figure_05_0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3640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Backbone of strand:  sugar-phosphate</a:t>
            </a:r>
          </a:p>
          <a:p>
            <a:pPr lvl="1">
              <a:buNone/>
            </a:pPr>
            <a:r>
              <a:rPr lang="en-US" dirty="0" smtClean="0"/>
              <a:t>RNA: sugar = Ribose</a:t>
            </a:r>
          </a:p>
          <a:p>
            <a:pPr lvl="1">
              <a:buNone/>
            </a:pPr>
            <a:r>
              <a:rPr lang="en-US" dirty="0" smtClean="0"/>
              <a:t>DNA sugar = </a:t>
            </a:r>
            <a:r>
              <a:rPr lang="en-US" dirty="0" err="1" smtClean="0"/>
              <a:t>Deoxyribose</a:t>
            </a:r>
            <a:endParaRPr lang="en-US" dirty="0"/>
          </a:p>
        </p:txBody>
      </p:sp>
      <p:pic>
        <p:nvPicPr>
          <p:cNvPr id="96257" name="Picture 1" descr="F:\BSC 1005 - Survey\resources\jpgs labled\ch05\figure_05_22_02_nb.jpg"/>
          <p:cNvPicPr>
            <a:picLocks noChangeAspect="1" noChangeArrowheads="1"/>
          </p:cNvPicPr>
          <p:nvPr/>
        </p:nvPicPr>
        <p:blipFill>
          <a:blip r:embed="rId2" cstate="print"/>
          <a:srcRect l="10137" t="7386" r="57593" b="16856"/>
          <a:stretch>
            <a:fillRect/>
          </a:stretch>
        </p:blipFill>
        <p:spPr bwMode="auto">
          <a:xfrm>
            <a:off x="5486400" y="1752600"/>
            <a:ext cx="2590800" cy="4876800"/>
          </a:xfrm>
          <a:prstGeom prst="rect">
            <a:avLst/>
          </a:prstGeom>
          <a:noFill/>
        </p:spPr>
      </p:pic>
      <p:pic>
        <p:nvPicPr>
          <p:cNvPr id="5" name="Picture 2" descr="F:\BSC 1005 - Survey\resources\jpgs labled\ch05\figure_05_22_nb.jpg"/>
          <p:cNvPicPr>
            <a:picLocks noChangeAspect="1" noChangeArrowheads="1"/>
          </p:cNvPicPr>
          <p:nvPr/>
        </p:nvPicPr>
        <p:blipFill>
          <a:blip r:embed="rId3" cstate="print"/>
          <a:srcRect t="32528" r="75784" b="22491"/>
          <a:stretch>
            <a:fillRect/>
          </a:stretch>
        </p:blipFill>
        <p:spPr bwMode="auto">
          <a:xfrm>
            <a:off x="1905000" y="3124200"/>
            <a:ext cx="1600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Acids: 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Backbone = sugar-phosphate</a:t>
            </a:r>
          </a:p>
          <a:p>
            <a:pPr>
              <a:buNone/>
            </a:pPr>
            <a:r>
              <a:rPr lang="en-US" dirty="0" smtClean="0"/>
              <a:t>Bases = information</a:t>
            </a:r>
          </a:p>
          <a:p>
            <a:pPr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5233" name="Picture 1" descr="F:\BSC 1005 - Survey\resources\jpgs labled\ch05\figure_05_22_nb.jpg"/>
          <p:cNvPicPr>
            <a:picLocks noChangeAspect="1" noChangeArrowheads="1"/>
          </p:cNvPicPr>
          <p:nvPr/>
        </p:nvPicPr>
        <p:blipFill>
          <a:blip r:embed="rId2" cstate="print"/>
          <a:srcRect l="60378" t="3835" b="25142"/>
          <a:stretch>
            <a:fillRect/>
          </a:stretch>
        </p:blipFill>
        <p:spPr bwMode="auto">
          <a:xfrm>
            <a:off x="6172200" y="1905000"/>
            <a:ext cx="2618232" cy="4572000"/>
          </a:xfrm>
          <a:prstGeom prst="rect">
            <a:avLst/>
          </a:prstGeom>
          <a:noFill/>
        </p:spPr>
      </p:pic>
      <p:pic>
        <p:nvPicPr>
          <p:cNvPr id="6" name="Picture 2" descr="F:\BSC 1005 - Survey\resources\jpgs labled\ch05\figure_05_22_01_nb.jpg"/>
          <p:cNvPicPr>
            <a:picLocks noChangeAspect="1" noChangeArrowheads="1"/>
          </p:cNvPicPr>
          <p:nvPr/>
        </p:nvPicPr>
        <p:blipFill>
          <a:blip r:embed="rId3" cstate="print"/>
          <a:srcRect l="22867" t="12175" r="50340" b="60653"/>
          <a:stretch>
            <a:fillRect/>
          </a:stretch>
        </p:blipFill>
        <p:spPr bwMode="auto">
          <a:xfrm>
            <a:off x="3352800" y="2819400"/>
            <a:ext cx="2552323" cy="2045910"/>
          </a:xfrm>
          <a:prstGeom prst="rect">
            <a:avLst/>
          </a:prstGeom>
          <a:noFill/>
        </p:spPr>
      </p:pic>
      <p:pic>
        <p:nvPicPr>
          <p:cNvPr id="7" name="Picture 1" descr="F:\BSC 1005 - Survey\resources\jpgs labled\ch05\figure_05_22_02_nb.jpg"/>
          <p:cNvPicPr>
            <a:picLocks noChangeAspect="1" noChangeArrowheads="1"/>
          </p:cNvPicPr>
          <p:nvPr/>
        </p:nvPicPr>
        <p:blipFill>
          <a:blip r:embed="rId4" cstate="print"/>
          <a:srcRect l="10137" t="10937" r="57593" b="55919"/>
          <a:stretch>
            <a:fillRect/>
          </a:stretch>
        </p:blipFill>
        <p:spPr bwMode="auto">
          <a:xfrm>
            <a:off x="533400" y="3886200"/>
            <a:ext cx="25908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588" y="2993571"/>
            <a:ext cx="7923212" cy="1752600"/>
          </a:xfrm>
          <a:effectLst>
            <a:outerShdw blurRad="25400" dist="12700" dir="2700000" algn="ctr" rotWithShape="0">
              <a:schemeClr val="tx1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E03C3C"/>
                </a:solidFill>
                <a:ea typeface="+mj-ea"/>
                <a:cs typeface="+mj-cs"/>
              </a:rPr>
              <a:t>Free Biology Tutoring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83771"/>
            <a:ext cx="88392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Not Happy with your grade?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Not understanding the material?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 smtClean="0"/>
              <a:t>Remember that the TLCC has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24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Subatomic Particles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05800" cy="57150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Only three last long enough to matter us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most atoms are neutral: protons = electrons</a:t>
            </a:r>
          </a:p>
        </p:txBody>
      </p:sp>
      <p:pic>
        <p:nvPicPr>
          <p:cNvPr id="10244" name="Picture 4" descr="F:\BSC 1005 - Survey\resources\jpgs labled\ch05\figure_05_02_nb.jpg"/>
          <p:cNvPicPr>
            <a:picLocks noChangeAspect="1" noChangeArrowheads="1"/>
          </p:cNvPicPr>
          <p:nvPr/>
        </p:nvPicPr>
        <p:blipFill rotWithShape="1">
          <a:blip r:embed="rId2" cstate="print"/>
          <a:srcRect b="6802"/>
          <a:stretch/>
        </p:blipFill>
        <p:spPr bwMode="auto">
          <a:xfrm>
            <a:off x="1143000" y="1676400"/>
            <a:ext cx="6477000" cy="403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jp2.r0tt.com/l_2a61c320-b388-11e1-9fe5-7bea927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5130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8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3429</TotalTime>
  <Words>1394</Words>
  <Application>Microsoft Office PowerPoint</Application>
  <PresentationFormat>On-screen Show (4:3)</PresentationFormat>
  <Paragraphs>349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ＭＳ Ｐゴシック</vt:lpstr>
      <vt:lpstr>Arial</vt:lpstr>
      <vt:lpstr>Calibri</vt:lpstr>
      <vt:lpstr>Wingdings</vt:lpstr>
      <vt:lpstr>Office Theme</vt:lpstr>
      <vt:lpstr>How’s your grade?</vt:lpstr>
      <vt:lpstr>Chemistry Of Life</vt:lpstr>
      <vt:lpstr>PowerPoint Presentation</vt:lpstr>
      <vt:lpstr>Elements</vt:lpstr>
      <vt:lpstr>Atom</vt:lpstr>
      <vt:lpstr>PowerPoint Presentation</vt:lpstr>
      <vt:lpstr>Atoms</vt:lpstr>
      <vt:lpstr>Subatomic Particles</vt:lpstr>
      <vt:lpstr>PowerPoint Presentation</vt:lpstr>
      <vt:lpstr>PowerPoint Presentation</vt:lpstr>
      <vt:lpstr>Isotopes</vt:lpstr>
      <vt:lpstr>PowerPoint Presentation</vt:lpstr>
      <vt:lpstr>PowerPoint Presentation</vt:lpstr>
      <vt:lpstr>PowerPoint Presentation</vt:lpstr>
      <vt:lpstr>Mutant Butterfies in Japan</vt:lpstr>
      <vt:lpstr>Energy Levels of Electrons</vt:lpstr>
      <vt:lpstr>Energy Levels of Electrons</vt:lpstr>
      <vt:lpstr>Energy Levels</vt:lpstr>
      <vt:lpstr>Valence Electron Layers</vt:lpstr>
      <vt:lpstr>PowerPoint Presentation</vt:lpstr>
      <vt:lpstr>PowerPoint Presentation</vt:lpstr>
      <vt:lpstr>PowerPoint Presentation</vt:lpstr>
      <vt:lpstr>Mixture (vs. compound)</vt:lpstr>
      <vt:lpstr>Chemical Bonds (getting everybody to a happy valence number)</vt:lpstr>
      <vt:lpstr>Ions:  Atom with charge</vt:lpstr>
      <vt:lpstr>Types of Ions</vt:lpstr>
      <vt:lpstr>PowerPoint Presentation</vt:lpstr>
      <vt:lpstr>Chemistry Humor</vt:lpstr>
      <vt:lpstr>PowerPoint Presentation</vt:lpstr>
      <vt:lpstr>Polar Covalent Bonds</vt:lpstr>
      <vt:lpstr>Weak Chemical Bonds</vt:lpstr>
      <vt:lpstr>Weak Chemical Bonds</vt:lpstr>
      <vt:lpstr>Emergent Properties  of Water</vt:lpstr>
      <vt:lpstr>PowerPoint Presentation</vt:lpstr>
      <vt:lpstr>105° Bond</vt:lpstr>
      <vt:lpstr>PowerPoint Presentation</vt:lpstr>
      <vt:lpstr>PowerPoint Presentation</vt:lpstr>
      <vt:lpstr>H20: Polar dissolves polar well</vt:lpstr>
      <vt:lpstr>Solutions</vt:lpstr>
      <vt:lpstr>PowerPoint Presentation</vt:lpstr>
      <vt:lpstr>Temperature Moderation</vt:lpstr>
      <vt:lpstr>Ice Floats!!!</vt:lpstr>
      <vt:lpstr>Good Solvent</vt:lpstr>
      <vt:lpstr>Hydration Shells (Opposites Attract)</vt:lpstr>
      <vt:lpstr>PowerPoint Presentation</vt:lpstr>
      <vt:lpstr>pH: How acid is it? </vt:lpstr>
      <vt:lpstr>pH</vt:lpstr>
      <vt:lpstr>Buffer</vt:lpstr>
      <vt:lpstr>PowerPoint Presentation</vt:lpstr>
      <vt:lpstr>PowerPoint Presentation</vt:lpstr>
      <vt:lpstr>Polymers</vt:lpstr>
      <vt:lpstr>Natural Polymers</vt:lpstr>
      <vt:lpstr>Four Macromolecules</vt:lpstr>
      <vt:lpstr>PowerPoint Presentation</vt:lpstr>
      <vt:lpstr>PowerPoint Presentation</vt:lpstr>
      <vt:lpstr>Glycogen</vt:lpstr>
      <vt:lpstr>Proteins: made of Amino Acids</vt:lpstr>
      <vt:lpstr>Proteins:  Shape matters</vt:lpstr>
      <vt:lpstr>Protein: shape = function</vt:lpstr>
      <vt:lpstr>Enzymes: speed up a reaction</vt:lpstr>
      <vt:lpstr>Denaturing an enzyme</vt:lpstr>
      <vt:lpstr>Lipids</vt:lpstr>
      <vt:lpstr>Fatty acids</vt:lpstr>
      <vt:lpstr>Fatty Acids:</vt:lpstr>
      <vt:lpstr>Fatty Acids:</vt:lpstr>
      <vt:lpstr>Phospholipids</vt:lpstr>
      <vt:lpstr>Lipids:  Sterols</vt:lpstr>
      <vt:lpstr>Nucleic Acids</vt:lpstr>
      <vt:lpstr>Nucleic Acids</vt:lpstr>
      <vt:lpstr>Nucleic Acids</vt:lpstr>
      <vt:lpstr>Nucleic Acids:  Bases</vt:lpstr>
      <vt:lpstr>Free Biology Tutoring</vt:lpstr>
    </vt:vector>
  </TitlesOfParts>
  <Company>Polk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Of Life</dc:title>
  <dc:creator>joseph albert maier</dc:creator>
  <cp:lastModifiedBy>Joey Maier</cp:lastModifiedBy>
  <cp:revision>104</cp:revision>
  <dcterms:created xsi:type="dcterms:W3CDTF">2006-08-21T22:02:59Z</dcterms:created>
  <dcterms:modified xsi:type="dcterms:W3CDTF">2014-02-27T22:42:55Z</dcterms:modified>
</cp:coreProperties>
</file>