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sldIdLst>
    <p:sldId id="306" r:id="rId3"/>
    <p:sldId id="294" r:id="rId4"/>
    <p:sldId id="256" r:id="rId5"/>
    <p:sldId id="302" r:id="rId6"/>
    <p:sldId id="266" r:id="rId7"/>
    <p:sldId id="307" r:id="rId8"/>
    <p:sldId id="308" r:id="rId9"/>
    <p:sldId id="265" r:id="rId10"/>
    <p:sldId id="270" r:id="rId11"/>
    <p:sldId id="271" r:id="rId12"/>
    <p:sldId id="272" r:id="rId13"/>
    <p:sldId id="275" r:id="rId14"/>
    <p:sldId id="279" r:id="rId15"/>
    <p:sldId id="277" r:id="rId16"/>
    <p:sldId id="313" r:id="rId17"/>
    <p:sldId id="278" r:id="rId18"/>
    <p:sldId id="280" r:id="rId19"/>
    <p:sldId id="281" r:id="rId20"/>
    <p:sldId id="283" r:id="rId21"/>
    <p:sldId id="314" r:id="rId22"/>
    <p:sldId id="331" r:id="rId23"/>
    <p:sldId id="332" r:id="rId24"/>
    <p:sldId id="316" r:id="rId25"/>
    <p:sldId id="317" r:id="rId26"/>
    <p:sldId id="318" r:id="rId27"/>
    <p:sldId id="319" r:id="rId28"/>
    <p:sldId id="320" r:id="rId29"/>
    <p:sldId id="322" r:id="rId30"/>
    <p:sldId id="321" r:id="rId31"/>
    <p:sldId id="324" r:id="rId32"/>
    <p:sldId id="284" r:id="rId33"/>
    <p:sldId id="325" r:id="rId34"/>
    <p:sldId id="326" r:id="rId35"/>
    <p:sldId id="327" r:id="rId36"/>
    <p:sldId id="328" r:id="rId37"/>
    <p:sldId id="329" r:id="rId38"/>
    <p:sldId id="330" r:id="rId39"/>
    <p:sldId id="287" r:id="rId40"/>
    <p:sldId id="288" r:id="rId41"/>
    <p:sldId id="289" r:id="rId42"/>
    <p:sldId id="333" r:id="rId43"/>
    <p:sldId id="334" r:id="rId44"/>
    <p:sldId id="335" r:id="rId45"/>
    <p:sldId id="336" r:id="rId46"/>
    <p:sldId id="342" r:id="rId47"/>
    <p:sldId id="341" r:id="rId48"/>
    <p:sldId id="337" r:id="rId49"/>
    <p:sldId id="338" r:id="rId50"/>
    <p:sldId id="340" r:id="rId51"/>
    <p:sldId id="305"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Malone" initials="" lastIdx="1" clrIdx="0"/>
  <p:cmAuthor id="1" name="Isman, Jodi" initials="IJ" lastIdx="1" clrIdx="1"/>
  <p:cmAuthor id="2" name="Maria" initials="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54" autoAdjust="0"/>
  </p:normalViewPr>
  <p:slideViewPr>
    <p:cSldViewPr>
      <p:cViewPr varScale="1">
        <p:scale>
          <a:sx n="102" d="100"/>
          <a:sy n="102" d="100"/>
        </p:scale>
        <p:origin x="1884" y="11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A594020-F4A4-4408-B8EB-153BF9776FC3}" type="datetimeFigureOut">
              <a:rPr lang="en-US"/>
              <a:pPr>
                <a:defRPr/>
              </a:pPr>
              <a:t>3/5/2017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41EFBF1-4EA5-4043-921C-7A4EC9B94D9F}" type="slidenum">
              <a:rPr lang="en-US"/>
              <a:pPr>
                <a:defRPr/>
              </a:pPr>
              <a:t>‹#›</a:t>
            </a:fld>
            <a:endParaRPr lang="en-US"/>
          </a:p>
        </p:txBody>
      </p:sp>
    </p:spTree>
    <p:extLst>
      <p:ext uri="{BB962C8B-B14F-4D97-AF65-F5344CB8AC3E}">
        <p14:creationId xmlns:p14="http://schemas.microsoft.com/office/powerpoint/2010/main" val="2172005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137066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Food must be broken down into its component subunits—among them, fats and sugars. Then, these breakdown products must go through a series of biochemical reactions that convert the chemical energy stored into a form of fuel we can use. </a:t>
            </a:r>
          </a:p>
          <a:p>
            <a:endParaRPr lang="en-US" dirty="0" smtClean="0">
              <a:ea typeface="ＭＳ Ｐゴシック" pitchFamily="34" charset="-128"/>
            </a:endParaRPr>
          </a:p>
          <a:p>
            <a:r>
              <a:rPr lang="en-US" dirty="0" smtClean="0">
                <a:ea typeface="ＭＳ Ｐゴシック" pitchFamily="34" charset="-128"/>
              </a:rPr>
              <a:t>Energy from food is ultimately captured in a molecule called </a:t>
            </a:r>
            <a:r>
              <a:rPr lang="en-US" b="1" dirty="0" smtClean="0">
                <a:ea typeface="ＭＳ Ｐゴシック" pitchFamily="34" charset="-128"/>
              </a:rPr>
              <a:t>adenosine tri- phosphate (ATP) </a:t>
            </a:r>
            <a:r>
              <a:rPr lang="en-US" dirty="0" smtClean="0">
                <a:ea typeface="ＭＳ Ｐゴシック" pitchFamily="34" charset="-128"/>
              </a:rPr>
              <a:t>that our cells use to carry out energy-requiring functions.</a:t>
            </a:r>
          </a:p>
          <a:p>
            <a:endParaRPr lang="en-US" dirty="0" smtClean="0">
              <a:ea typeface="ＭＳ Ｐゴシック"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80106B9-5580-431B-B81C-B5DBBE6E4C76}" type="slidenum">
              <a:rPr lang="en-US" smtClean="0"/>
              <a:pPr eaLnBrk="1" hangingPunct="1"/>
              <a:t>12</a:t>
            </a:fld>
            <a:endParaRPr lang="en-US" smtClean="0"/>
          </a:p>
        </p:txBody>
      </p:sp>
    </p:spTree>
    <p:extLst>
      <p:ext uri="{BB962C8B-B14F-4D97-AF65-F5344CB8AC3E}">
        <p14:creationId xmlns:p14="http://schemas.microsoft.com/office/powerpoint/2010/main" val="1486066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1EFBF1-4EA5-4043-921C-7A4EC9B94D9F}" type="slidenum">
              <a:rPr lang="en-US" smtClean="0"/>
              <a:pPr>
                <a:defRPr/>
              </a:pPr>
              <a:t>14</a:t>
            </a:fld>
            <a:endParaRPr lang="en-US"/>
          </a:p>
        </p:txBody>
      </p:sp>
    </p:spTree>
    <p:extLst>
      <p:ext uri="{BB962C8B-B14F-4D97-AF65-F5344CB8AC3E}">
        <p14:creationId xmlns:p14="http://schemas.microsoft.com/office/powerpoint/2010/main" val="5573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Aerobic respiration transfers food energy to ATP.</a:t>
            </a:r>
          </a:p>
          <a:p>
            <a:endParaRPr lang="en-US" dirty="0" smtClean="0">
              <a:ea typeface="ＭＳ Ｐゴシック" pitchFamily="34" charset="-128"/>
            </a:endParaRPr>
          </a:p>
          <a:p>
            <a:r>
              <a:rPr lang="en-US" dirty="0" smtClean="0">
                <a:ea typeface="ＭＳ Ｐゴシック" pitchFamily="34" charset="-128"/>
              </a:rPr>
              <a:t>During aerobic respiration, our cells use the oxygen we inhale to help extract energy from food. Cells convert the energy stored in food molecules into the bonds of ATP, the cell</a:t>
            </a:r>
            <a:r>
              <a:rPr lang="en-US" altLang="en-US" dirty="0" smtClean="0">
                <a:ea typeface="ＭＳ Ｐゴシック" pitchFamily="34" charset="-128"/>
              </a:rPr>
              <a:t>’</a:t>
            </a:r>
            <a:r>
              <a:rPr lang="en-US" dirty="0" smtClean="0">
                <a:ea typeface="ＭＳ Ｐゴシック" pitchFamily="34" charset="-128"/>
              </a:rPr>
              <a:t>s energy currency. </a:t>
            </a:r>
          </a:p>
          <a:p>
            <a:endParaRPr lang="en-US" dirty="0" smtClean="0">
              <a:ea typeface="ＭＳ Ｐゴシック" pitchFamily="34" charset="-128"/>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AEB9170-6FDE-4F3C-9652-F9ED60689E34}" type="slidenum">
              <a:rPr lang="en-US" smtClean="0"/>
              <a:pPr eaLnBrk="1" hangingPunct="1"/>
              <a:t>16</a:t>
            </a:fld>
            <a:endParaRPr lang="en-US" smtClean="0"/>
          </a:p>
        </p:txBody>
      </p:sp>
    </p:spTree>
    <p:extLst>
      <p:ext uri="{BB962C8B-B14F-4D97-AF65-F5344CB8AC3E}">
        <p14:creationId xmlns:p14="http://schemas.microsoft.com/office/powerpoint/2010/main" val="238585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Aerobic respiration: cells use the oxygen we inhale to help extract the energy from food, bonds of glucose are broken, the energy released is used to form ATP and heat. Water and carbon dioxide are given off as waste products.</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52E30F9-1F7F-4602-B1CB-36AE5829B3D7}" type="slidenum">
              <a:rPr lang="en-US" smtClean="0"/>
              <a:pPr eaLnBrk="1" hangingPunct="1"/>
              <a:t>18</a:t>
            </a:fld>
            <a:endParaRPr lang="en-US" smtClean="0"/>
          </a:p>
        </p:txBody>
      </p:sp>
    </p:spTree>
    <p:extLst>
      <p:ext uri="{BB962C8B-B14F-4D97-AF65-F5344CB8AC3E}">
        <p14:creationId xmlns:p14="http://schemas.microsoft.com/office/powerpoint/2010/main" val="1231699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Glycolysis is a series of chemical reactions that splits glucose in half, into two smaller molecules of pyruvate. Each of these pyruvate molecules has three carbon atoms in its backbone. </a:t>
            </a:r>
          </a:p>
          <a:p>
            <a:endParaRPr lang="en-US"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E742614-559E-4769-ADD2-249312E18B89}" type="slidenum">
              <a:rPr lang="en-US" smtClean="0"/>
              <a:pPr eaLnBrk="1" hangingPunct="1"/>
              <a:t>21</a:t>
            </a:fld>
            <a:endParaRPr lang="en-US" smtClean="0"/>
          </a:p>
        </p:txBody>
      </p:sp>
    </p:spTree>
    <p:extLst>
      <p:ext uri="{BB962C8B-B14F-4D97-AF65-F5344CB8AC3E}">
        <p14:creationId xmlns:p14="http://schemas.microsoft.com/office/powerpoint/2010/main" val="185761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Glycolysis is a series of chemical reactions that splits glucose in half, into two smaller molecules of pyruvate. Each of these pyruvate molecules has three carbon atoms in its backbone. </a:t>
            </a:r>
          </a:p>
          <a:p>
            <a:endParaRPr lang="en-US" smtClean="0">
              <a:ea typeface="ＭＳ Ｐゴシック"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E742614-559E-4769-ADD2-249312E18B89}" type="slidenum">
              <a:rPr lang="en-US" smtClean="0"/>
              <a:pPr eaLnBrk="1" hangingPunct="1"/>
              <a:t>22</a:t>
            </a:fld>
            <a:endParaRPr lang="en-US" smtClean="0"/>
          </a:p>
        </p:txBody>
      </p:sp>
    </p:spTree>
    <p:extLst>
      <p:ext uri="{BB962C8B-B14F-4D97-AF65-F5344CB8AC3E}">
        <p14:creationId xmlns:p14="http://schemas.microsoft.com/office/powerpoint/2010/main" val="3411069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340AD-7647-7C47-BC79-075FED0C1764}" type="slidenum">
              <a:rPr lang="en-US"/>
              <a:pPr/>
              <a:t>23</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b="1"/>
              <a:t>Figure 9.10 Glycolysis Converts Glucose into Pyruvate </a:t>
            </a:r>
            <a:endParaRPr lang="en-US"/>
          </a:p>
          <a:p>
            <a:r>
              <a:rPr lang="en-US"/>
              <a:t>In glycolysis, each six-carbon glucose is converted into two molecules of pyruvate, a three-carbon organic acid.</a:t>
            </a:r>
          </a:p>
        </p:txBody>
      </p:sp>
    </p:spTree>
    <p:extLst>
      <p:ext uri="{BB962C8B-B14F-4D97-AF65-F5344CB8AC3E}">
        <p14:creationId xmlns:p14="http://schemas.microsoft.com/office/powerpoint/2010/main" val="340534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90F9AB3-C2AD-4E69-8D93-4AF66EC5CFD5}" type="slidenum">
              <a:rPr lang="en-US" smtClean="0"/>
              <a:pPr eaLnBrk="1" hangingPunct="1"/>
              <a:t>40</a:t>
            </a:fld>
            <a:endParaRPr lang="en-US" smtClean="0"/>
          </a:p>
        </p:txBody>
      </p:sp>
    </p:spTree>
    <p:extLst>
      <p:ext uri="{BB962C8B-B14F-4D97-AF65-F5344CB8AC3E}">
        <p14:creationId xmlns:p14="http://schemas.microsoft.com/office/powerpoint/2010/main" val="2223230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B7FC0-ECF7-3648-A2E3-4E0BF4BFC622}" type="slidenum">
              <a:rPr lang="en-US"/>
              <a:pPr/>
              <a:t>44</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b="1"/>
              <a:t>Figure 9.11 Ethanol and Lactic Acid Are By-products of Fermentation </a:t>
            </a:r>
            <a:endParaRPr lang="en-US"/>
          </a:p>
          <a:p>
            <a:r>
              <a:rPr lang="en-US"/>
              <a:t>When the oxygen supply is inadequate for supporting ATP production through cellular respiration, fermentation supports ATP production through glycolysis alone. (</a:t>
            </a:r>
            <a:r>
              <a:rPr lang="en-US" b="1"/>
              <a:t>a</a:t>
            </a:r>
            <a:r>
              <a:rPr lang="en-US"/>
              <a:t>) Strains of yeasts, which are single-celled fungi, are used in the brewing of alcoholic beverages such as beer. When oxygen is excluded from the fermentation tanks, the yeasts resort to fermentation of sugars, producing ethanol and CO</a:t>
            </a:r>
            <a:r>
              <a:rPr lang="en-US" baseline="-25000"/>
              <a:t>2</a:t>
            </a:r>
            <a:r>
              <a:rPr lang="en-US"/>
              <a:t> as by-products of the postglycolytic steps. (</a:t>
            </a:r>
            <a:r>
              <a:rPr lang="en-US" b="1"/>
              <a:t>b</a:t>
            </a:r>
            <a:r>
              <a:rPr lang="en-US"/>
              <a:t>) A similar process occurs in our muscles during short bursts of strenuous exercise, except that the postglycolytic reactions turn pyruvate into a three-carbon organic acid known as lactic acid, and no CO</a:t>
            </a:r>
            <a:r>
              <a:rPr lang="en-US" baseline="-25000"/>
              <a:t>2</a:t>
            </a:r>
            <a:r>
              <a:rPr lang="en-US"/>
              <a:t> is made.</a:t>
            </a:r>
          </a:p>
          <a:p>
            <a:endParaRPr lang="en-US"/>
          </a:p>
        </p:txBody>
      </p:sp>
    </p:spTree>
    <p:extLst>
      <p:ext uri="{BB962C8B-B14F-4D97-AF65-F5344CB8AC3E}">
        <p14:creationId xmlns:p14="http://schemas.microsoft.com/office/powerpoint/2010/main" val="1621329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47</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284990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277ABCC-1A7C-472C-B370-CC47CFC0D7E5}" type="slidenum">
              <a:rPr lang="en-US" smtClean="0">
                <a:solidFill>
                  <a:srgbClr val="000000"/>
                </a:solidFill>
              </a:rPr>
              <a:pPr eaLnBrk="1" hangingPunct="1"/>
              <a:t>2</a:t>
            </a:fld>
            <a:endParaRPr lang="en-US" smtClean="0">
              <a:solidFill>
                <a:srgbClr val="000000"/>
              </a:solidFill>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extLst>
      <p:ext uri="{BB962C8B-B14F-4D97-AF65-F5344CB8AC3E}">
        <p14:creationId xmlns:p14="http://schemas.microsoft.com/office/powerpoint/2010/main" val="2308580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p:nvPr>
        </p:nvSpPr>
        <p:spPr>
          <a:solidFill>
            <a:srgbClr val="FFFFFF"/>
          </a:solidFill>
          <a:ln/>
        </p:spPr>
      </p:sp>
      <p:sp>
        <p:nvSpPr>
          <p:cNvPr id="27651" name="Rectangle 2"/>
          <p:cNvSpPr>
            <a:spLocks noGrp="1" noChangeArrowheads="1"/>
          </p:cNvSpPr>
          <p:nvPr>
            <p:ph type="body" idx="1"/>
          </p:nvPr>
        </p:nvSpPr>
        <p:spPr>
          <a:noFill/>
          <a:ln/>
        </p:spPr>
        <p:txBody>
          <a:bodyPr/>
          <a:lstStyle/>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C. The commonality of the ETC was stressed in the lecture and is important to the function of both organelles</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A is incorrect because only chloroplasts use chlorophyll.</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B is incorrect because mitochondria produce CO</a:t>
            </a:r>
            <a:r>
              <a:rPr lang="en-US" baseline="-25000">
                <a:solidFill>
                  <a:srgbClr val="000000"/>
                </a:solidFill>
                <a:latin typeface="Times New Roman" pitchFamily="1" charset="0"/>
                <a:ea typeface="Times New Roman" pitchFamily="1" charset="0"/>
                <a:cs typeface="Times New Roman" pitchFamily="1" charset="0"/>
                <a:sym typeface="Times New Roman" pitchFamily="1" charset="0"/>
              </a:rPr>
              <a:t>2</a:t>
            </a:r>
            <a:r>
              <a:rPr lang="en-US">
                <a:solidFill>
                  <a:srgbClr val="000000"/>
                </a:solidFill>
                <a:latin typeface="Times New Roman" pitchFamily="1" charset="0"/>
                <a:ea typeface="Times New Roman" pitchFamily="1" charset="0"/>
                <a:cs typeface="Times New Roman" pitchFamily="1" charset="0"/>
                <a:sym typeface="Times New Roman" pitchFamily="1" charset="0"/>
              </a:rPr>
              <a:t>, while chloroplasts use it.</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D is incorrect, because mitochondria are used in all cells, but chloroplasts are only in the photosynthesizing cells of plants.</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This question can be expanded in an in-class discussion of other similarities between these two organelles.</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Some other similarities include:  production of an H+ gradient, production of ATP, use of energy transfer molecules (NADPH or NADH), double membrane structure, and the presence of a chromosome.</a:t>
            </a:r>
          </a:p>
        </p:txBody>
      </p:sp>
    </p:spTree>
    <p:extLst>
      <p:ext uri="{BB962C8B-B14F-4D97-AF65-F5344CB8AC3E}">
        <p14:creationId xmlns:p14="http://schemas.microsoft.com/office/powerpoint/2010/main" val="16401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Rot="1" noChangeAspect="1" noChangeArrowheads="1" noTextEdit="1"/>
          </p:cNvSpPr>
          <p:nvPr>
            <p:ph type="sldImg"/>
          </p:nvPr>
        </p:nvSpPr>
        <p:spPr>
          <a:solidFill>
            <a:srgbClr val="FFFFFF"/>
          </a:solidFill>
          <a:ln/>
        </p:spPr>
      </p:sp>
      <p:sp>
        <p:nvSpPr>
          <p:cNvPr id="31747" name="Rectangle 2"/>
          <p:cNvSpPr>
            <a:spLocks noGrp="1" noChangeArrowheads="1"/>
          </p:cNvSpPr>
          <p:nvPr>
            <p:ph type="body" idx="1"/>
          </p:nvPr>
        </p:nvSpPr>
        <p:spPr>
          <a:noFill/>
          <a:ln/>
        </p:spPr>
        <p:txBody>
          <a:bodyPr/>
          <a:lstStyle/>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A. Although some ATP is made directly in glycolysis and the citric acid cycle, most of the ATP is made when the electrons from NADH are used by the ETC in Oxidative Phosphorylation.  This should be stressed because this is why aerobic respiration is so much more efficient than anaerobic.</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Answers B &amp; C:  As mentioned above, some ATP is made directly, but most is made by ATP synthase.</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D: Fermentation is not part of aerobic respiration and produces very little energy.</a:t>
            </a:r>
          </a:p>
        </p:txBody>
      </p:sp>
    </p:spTree>
    <p:extLst>
      <p:ext uri="{BB962C8B-B14F-4D97-AF65-F5344CB8AC3E}">
        <p14:creationId xmlns:p14="http://schemas.microsoft.com/office/powerpoint/2010/main" val="2503871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50</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extLst>
      <p:ext uri="{BB962C8B-B14F-4D97-AF65-F5344CB8AC3E}">
        <p14:creationId xmlns:p14="http://schemas.microsoft.com/office/powerpoint/2010/main" val="274777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04DB031-3A00-4035-9CF7-05CDDAC0BD3D}" type="slidenum">
              <a:rPr lang="en-US" smtClean="0"/>
              <a:pPr eaLnBrk="1" hangingPunct="1"/>
              <a:t>5</a:t>
            </a:fld>
            <a:endParaRPr lang="en-US" smtClean="0"/>
          </a:p>
        </p:txBody>
      </p:sp>
    </p:spTree>
    <p:extLst>
      <p:ext uri="{BB962C8B-B14F-4D97-AF65-F5344CB8AC3E}">
        <p14:creationId xmlns:p14="http://schemas.microsoft.com/office/powerpoint/2010/main" val="117333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0E8036-4F13-4B8B-BACE-E1B2959268A7}" type="slidenum">
              <a:rPr lang="en-US">
                <a:cs typeface="Arial" charset="0"/>
              </a:rPr>
              <a:pPr fontAlgn="base">
                <a:spcBef>
                  <a:spcPct val="0"/>
                </a:spcBef>
                <a:spcAft>
                  <a:spcPct val="0"/>
                </a:spcAft>
                <a:defRPr/>
              </a:pPr>
              <a:t>6</a:t>
            </a:fld>
            <a:endParaRPr lang="en-US">
              <a:cs typeface="Arial" charset="0"/>
            </a:endParaRPr>
          </a:p>
        </p:txBody>
      </p:sp>
    </p:spTree>
    <p:extLst>
      <p:ext uri="{BB962C8B-B14F-4D97-AF65-F5344CB8AC3E}">
        <p14:creationId xmlns:p14="http://schemas.microsoft.com/office/powerpoint/2010/main" val="4215754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DE56AA-B792-8242-A323-21D7F83D7EB3}" type="slidenum">
              <a:rPr lang="en-US"/>
              <a:pPr/>
              <a:t>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Figure 8.4 Anabolic Reactions Build Macromolecules, Catabolic Reactions Degrade Them</a:t>
            </a:r>
          </a:p>
        </p:txBody>
      </p:sp>
    </p:spTree>
    <p:extLst>
      <p:ext uri="{BB962C8B-B14F-4D97-AF65-F5344CB8AC3E}">
        <p14:creationId xmlns:p14="http://schemas.microsoft.com/office/powerpoint/2010/main" val="2123562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ea typeface="ＭＳ Ｐゴシック" pitchFamily="34" charset="-128"/>
              </a:rPr>
              <a:t>Food is a source of </a:t>
            </a:r>
            <a:r>
              <a:rPr lang="en-US" b="1" dirty="0" smtClean="0">
                <a:ea typeface="ＭＳ Ｐゴシック" pitchFamily="34" charset="-128"/>
              </a:rPr>
              <a:t>chemical energy.</a:t>
            </a:r>
          </a:p>
          <a:p>
            <a:endParaRPr lang="en-US" dirty="0" smtClean="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8C57C8A-52A6-4317-BE4A-EC10D88374CC}" type="slidenum">
              <a:rPr lang="en-US" smtClean="0"/>
              <a:pPr eaLnBrk="1" hangingPunct="1"/>
              <a:t>8</a:t>
            </a:fld>
            <a:endParaRPr lang="en-US" smtClean="0"/>
          </a:p>
        </p:txBody>
      </p:sp>
    </p:spTree>
    <p:extLst>
      <p:ext uri="{BB962C8B-B14F-4D97-AF65-F5344CB8AC3E}">
        <p14:creationId xmlns:p14="http://schemas.microsoft.com/office/powerpoint/2010/main" val="354836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When we ingest more Calories than our bodies need, they are stored as glycogen molecules in muscle and liver cells. Once the body</a:t>
            </a:r>
            <a:r>
              <a:rPr lang="en-US" altLang="en-US" smtClean="0">
                <a:ea typeface="ＭＳ Ｐゴシック" pitchFamily="34" charset="-128"/>
              </a:rPr>
              <a:t>’</a:t>
            </a:r>
            <a:r>
              <a:rPr lang="en-US" smtClean="0">
                <a:ea typeface="ＭＳ Ｐゴシック" pitchFamily="34" charset="-128"/>
              </a:rPr>
              <a:t>s </a:t>
            </a:r>
          </a:p>
          <a:p>
            <a:r>
              <a:rPr lang="en-US" smtClean="0">
                <a:ea typeface="ＭＳ Ｐゴシック" pitchFamily="34" charset="-128"/>
              </a:rPr>
              <a:t>glycogen stores have been replenished, any excess Calories are stored as triglyceride molecules in fat cells. </a:t>
            </a:r>
          </a:p>
          <a:p>
            <a:endParaRPr lang="en-US" smtClean="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3D29AFE-FEE5-4316-90E9-074BFAC0A82E}" type="slidenum">
              <a:rPr lang="en-US" smtClean="0"/>
              <a:pPr eaLnBrk="1" hangingPunct="1"/>
              <a:t>9</a:t>
            </a:fld>
            <a:endParaRPr lang="en-US" smtClean="0"/>
          </a:p>
        </p:txBody>
      </p:sp>
    </p:spTree>
    <p:extLst>
      <p:ext uri="{BB962C8B-B14F-4D97-AF65-F5344CB8AC3E}">
        <p14:creationId xmlns:p14="http://schemas.microsoft.com/office/powerpoint/2010/main" val="212666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ea typeface="ＭＳ Ｐゴシック" pitchFamily="34" charset="-128"/>
              </a:rPr>
              <a:t>Once glycogen stores are refilled, excess Calories are stored as triglyceride molecules in fat cells.</a:t>
            </a:r>
            <a:endParaRPr lang="en-US" smtClean="0">
              <a:ea typeface="ＭＳ Ｐゴシック"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2443819-7392-4BD0-9B1F-EA2A9C98601E}" type="slidenum">
              <a:rPr lang="en-US" smtClean="0"/>
              <a:pPr eaLnBrk="1" hangingPunct="1"/>
              <a:t>10</a:t>
            </a:fld>
            <a:endParaRPr lang="en-US" smtClean="0"/>
          </a:p>
        </p:txBody>
      </p:sp>
    </p:spTree>
    <p:extLst>
      <p:ext uri="{BB962C8B-B14F-4D97-AF65-F5344CB8AC3E}">
        <p14:creationId xmlns:p14="http://schemas.microsoft.com/office/powerpoint/2010/main" val="404330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8B36AF7-96A2-489D-9F97-13B8B30E35F7}" type="slidenum">
              <a:rPr lang="en-US" smtClean="0"/>
              <a:pPr eaLnBrk="1" hangingPunct="1"/>
              <a:t>11</a:t>
            </a:fld>
            <a:endParaRPr lang="en-US" smtClean="0"/>
          </a:p>
        </p:txBody>
      </p:sp>
    </p:spTree>
    <p:extLst>
      <p:ext uri="{BB962C8B-B14F-4D97-AF65-F5344CB8AC3E}">
        <p14:creationId xmlns:p14="http://schemas.microsoft.com/office/powerpoint/2010/main" val="289970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10264D-3659-4AB2-8190-E10EC22330E3}" type="datetimeFigureOut">
              <a:rPr lang="en-US"/>
              <a:pPr>
                <a:defRPr/>
              </a:pPr>
              <a:t>3/5/2017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CE1BEC-912F-48EE-8061-25923845C29B}" type="slidenum">
              <a:rPr lang="en-US"/>
              <a:pPr>
                <a:defRPr/>
              </a:pPr>
              <a:t>‹#›</a:t>
            </a:fld>
            <a:endParaRPr lang="en-US"/>
          </a:p>
        </p:txBody>
      </p:sp>
    </p:spTree>
    <p:extLst>
      <p:ext uri="{BB962C8B-B14F-4D97-AF65-F5344CB8AC3E}">
        <p14:creationId xmlns:p14="http://schemas.microsoft.com/office/powerpoint/2010/main" val="374782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7A5C60-EC6A-4981-B7BF-80D07088161E}" type="datetimeFigureOut">
              <a:rPr lang="en-US"/>
              <a:pPr>
                <a:defRPr/>
              </a:pPr>
              <a:t>3/5/2017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B0FFA7-D6F0-4AAC-A130-453DFBE4BCF6}" type="slidenum">
              <a:rPr lang="en-US"/>
              <a:pPr>
                <a:defRPr/>
              </a:pPr>
              <a:t>‹#›</a:t>
            </a:fld>
            <a:endParaRPr lang="en-US"/>
          </a:p>
        </p:txBody>
      </p:sp>
    </p:spTree>
    <p:extLst>
      <p:ext uri="{BB962C8B-B14F-4D97-AF65-F5344CB8AC3E}">
        <p14:creationId xmlns:p14="http://schemas.microsoft.com/office/powerpoint/2010/main" val="179166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5B6292-7962-4CD7-81E0-27184BDEB3E8}" type="datetimeFigureOut">
              <a:rPr lang="en-US"/>
              <a:pPr>
                <a:defRPr/>
              </a:pPr>
              <a:t>3/5/2017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355E6A-B499-4436-B6FF-D9986A597B9A}" type="slidenum">
              <a:rPr lang="en-US"/>
              <a:pPr>
                <a:defRPr/>
              </a:pPr>
              <a:t>‹#›</a:t>
            </a:fld>
            <a:endParaRPr lang="en-US"/>
          </a:p>
        </p:txBody>
      </p:sp>
    </p:spTree>
    <p:extLst>
      <p:ext uri="{BB962C8B-B14F-4D97-AF65-F5344CB8AC3E}">
        <p14:creationId xmlns:p14="http://schemas.microsoft.com/office/powerpoint/2010/main" val="4224542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34BA72F3-1123-4003-A812-64CA3EADF32F}" type="slidenum">
              <a:rPr lang="en-US"/>
              <a:pPr>
                <a:defRPr/>
              </a:pPr>
              <a:t>‹#›</a:t>
            </a:fld>
            <a:endParaRPr lang="en-US"/>
          </a:p>
        </p:txBody>
      </p:sp>
    </p:spTree>
    <p:extLst>
      <p:ext uri="{BB962C8B-B14F-4D97-AF65-F5344CB8AC3E}">
        <p14:creationId xmlns:p14="http://schemas.microsoft.com/office/powerpoint/2010/main" val="323939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7C44BB25-94E3-4F98-B187-B130E6FE2EDC}" type="slidenum">
              <a:rPr lang="en-US"/>
              <a:pPr>
                <a:defRPr/>
              </a:pPr>
              <a:t>‹#›</a:t>
            </a:fld>
            <a:endParaRPr lang="en-US"/>
          </a:p>
        </p:txBody>
      </p:sp>
    </p:spTree>
    <p:extLst>
      <p:ext uri="{BB962C8B-B14F-4D97-AF65-F5344CB8AC3E}">
        <p14:creationId xmlns:p14="http://schemas.microsoft.com/office/powerpoint/2010/main" val="2975461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BEBCB3FD-35C7-433F-9D30-B449BFDCB687}" type="slidenum">
              <a:rPr lang="en-US"/>
              <a:pPr>
                <a:defRPr/>
              </a:pPr>
              <a:t>‹#›</a:t>
            </a:fld>
            <a:endParaRPr lang="en-US"/>
          </a:p>
        </p:txBody>
      </p:sp>
    </p:spTree>
    <p:extLst>
      <p:ext uri="{BB962C8B-B14F-4D97-AF65-F5344CB8AC3E}">
        <p14:creationId xmlns:p14="http://schemas.microsoft.com/office/powerpoint/2010/main" val="3440608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pitchFamily="34" charset="0"/>
              </a:defRPr>
            </a:lvl1pPr>
          </a:lstStyle>
          <a:p>
            <a:pPr>
              <a:defRPr/>
            </a:pPr>
            <a:fld id="{68ED06D6-C1D7-49C7-90FC-656D8A60FBA2}" type="slidenum">
              <a:rPr lang="en-US"/>
              <a:pPr>
                <a:defRPr/>
              </a:pPr>
              <a:t>‹#›</a:t>
            </a:fld>
            <a:endParaRPr lang="en-US"/>
          </a:p>
        </p:txBody>
      </p:sp>
    </p:spTree>
    <p:extLst>
      <p:ext uri="{BB962C8B-B14F-4D97-AF65-F5344CB8AC3E}">
        <p14:creationId xmlns:p14="http://schemas.microsoft.com/office/powerpoint/2010/main" val="329732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atin typeface="Arial" pitchFamily="34" charset="0"/>
              </a:defRPr>
            </a:lvl1pPr>
          </a:lstStyle>
          <a:p>
            <a:pPr>
              <a:defRPr/>
            </a:pPr>
            <a:fld id="{FDD1140A-C2C8-4CDA-A3E7-DB292D59993D}" type="slidenum">
              <a:rPr lang="en-US"/>
              <a:pPr>
                <a:defRPr/>
              </a:pPr>
              <a:t>‹#›</a:t>
            </a:fld>
            <a:endParaRPr lang="en-US"/>
          </a:p>
        </p:txBody>
      </p:sp>
    </p:spTree>
    <p:extLst>
      <p:ext uri="{BB962C8B-B14F-4D97-AF65-F5344CB8AC3E}">
        <p14:creationId xmlns:p14="http://schemas.microsoft.com/office/powerpoint/2010/main" val="1043584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atin typeface="Arial" pitchFamily="34" charset="0"/>
              </a:defRPr>
            </a:lvl1pPr>
          </a:lstStyle>
          <a:p>
            <a:pPr>
              <a:defRPr/>
            </a:pPr>
            <a:fld id="{11C768B5-370D-48F9-AFBC-71A9D4657C46}" type="slidenum">
              <a:rPr lang="en-US"/>
              <a:pPr>
                <a:defRPr/>
              </a:pPr>
              <a:t>‹#›</a:t>
            </a:fld>
            <a:endParaRPr lang="en-US"/>
          </a:p>
        </p:txBody>
      </p:sp>
    </p:spTree>
    <p:extLst>
      <p:ext uri="{BB962C8B-B14F-4D97-AF65-F5344CB8AC3E}">
        <p14:creationId xmlns:p14="http://schemas.microsoft.com/office/powerpoint/2010/main" val="1166824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atin typeface="Arial" pitchFamily="34" charset="0"/>
              </a:defRPr>
            </a:lvl1pPr>
          </a:lstStyle>
          <a:p>
            <a:pPr>
              <a:defRPr/>
            </a:pPr>
            <a:fld id="{9A07A66A-7CB4-4233-9ADA-815879E4681C}" type="slidenum">
              <a:rPr lang="en-US"/>
              <a:pPr>
                <a:defRPr/>
              </a:pPr>
              <a:t>‹#›</a:t>
            </a:fld>
            <a:endParaRPr lang="en-US"/>
          </a:p>
        </p:txBody>
      </p:sp>
    </p:spTree>
    <p:extLst>
      <p:ext uri="{BB962C8B-B14F-4D97-AF65-F5344CB8AC3E}">
        <p14:creationId xmlns:p14="http://schemas.microsoft.com/office/powerpoint/2010/main" val="26054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pitchFamily="34" charset="0"/>
              </a:defRPr>
            </a:lvl1pPr>
          </a:lstStyle>
          <a:p>
            <a:pPr>
              <a:defRPr/>
            </a:pPr>
            <a:fld id="{481E8D4D-C1F4-4C29-B43A-6CFD0F6CEEA9}" type="slidenum">
              <a:rPr lang="en-US"/>
              <a:pPr>
                <a:defRPr/>
              </a:pPr>
              <a:t>‹#›</a:t>
            </a:fld>
            <a:endParaRPr lang="en-US"/>
          </a:p>
        </p:txBody>
      </p:sp>
    </p:spTree>
    <p:extLst>
      <p:ext uri="{BB962C8B-B14F-4D97-AF65-F5344CB8AC3E}">
        <p14:creationId xmlns:p14="http://schemas.microsoft.com/office/powerpoint/2010/main" val="4116584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6760C7-7C47-4B1D-997D-31FBD934FBD6}" type="datetimeFigureOut">
              <a:rPr lang="en-US"/>
              <a:pPr>
                <a:defRPr/>
              </a:pPr>
              <a:t>3/5/2017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FD23A2-F775-4D37-BF2A-73465D39B5E5}" type="slidenum">
              <a:rPr lang="en-US"/>
              <a:pPr>
                <a:defRPr/>
              </a:pPr>
              <a:t>‹#›</a:t>
            </a:fld>
            <a:endParaRPr lang="en-US"/>
          </a:p>
        </p:txBody>
      </p:sp>
    </p:spTree>
    <p:extLst>
      <p:ext uri="{BB962C8B-B14F-4D97-AF65-F5344CB8AC3E}">
        <p14:creationId xmlns:p14="http://schemas.microsoft.com/office/powerpoint/2010/main" val="4115190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pitchFamily="34" charset="0"/>
              </a:defRPr>
            </a:lvl1pPr>
          </a:lstStyle>
          <a:p>
            <a:pPr>
              <a:defRPr/>
            </a:pPr>
            <a:fld id="{4A22760A-BE5E-441F-8E94-6DB2F7E40DD3}" type="slidenum">
              <a:rPr lang="en-US"/>
              <a:pPr>
                <a:defRPr/>
              </a:pPr>
              <a:t>‹#›</a:t>
            </a:fld>
            <a:endParaRPr lang="en-US"/>
          </a:p>
        </p:txBody>
      </p:sp>
    </p:spTree>
    <p:extLst>
      <p:ext uri="{BB962C8B-B14F-4D97-AF65-F5344CB8AC3E}">
        <p14:creationId xmlns:p14="http://schemas.microsoft.com/office/powerpoint/2010/main" val="1761713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FA2FA325-990C-4652-81C4-EC3427E2FF6C}" type="slidenum">
              <a:rPr lang="en-US"/>
              <a:pPr>
                <a:defRPr/>
              </a:pPr>
              <a:t>‹#›</a:t>
            </a:fld>
            <a:endParaRPr lang="en-US"/>
          </a:p>
        </p:txBody>
      </p:sp>
    </p:spTree>
    <p:extLst>
      <p:ext uri="{BB962C8B-B14F-4D97-AF65-F5344CB8AC3E}">
        <p14:creationId xmlns:p14="http://schemas.microsoft.com/office/powerpoint/2010/main" val="1162520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AB077ECE-E5A4-4BA2-9F5B-82F8342C6E93}" type="slidenum">
              <a:rPr lang="en-US"/>
              <a:pPr>
                <a:defRPr/>
              </a:pPr>
              <a:t>‹#›</a:t>
            </a:fld>
            <a:endParaRPr lang="en-US"/>
          </a:p>
        </p:txBody>
      </p:sp>
    </p:spTree>
    <p:extLst>
      <p:ext uri="{BB962C8B-B14F-4D97-AF65-F5344CB8AC3E}">
        <p14:creationId xmlns:p14="http://schemas.microsoft.com/office/powerpoint/2010/main" val="346938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39B898-CC7E-4B1D-BC5E-F3A1B092C465}" type="datetimeFigureOut">
              <a:rPr lang="en-US"/>
              <a:pPr>
                <a:defRPr/>
              </a:pPr>
              <a:t>3/5/2017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97E5B5-2058-423F-A83F-F3471080460A}" type="slidenum">
              <a:rPr lang="en-US"/>
              <a:pPr>
                <a:defRPr/>
              </a:pPr>
              <a:t>‹#›</a:t>
            </a:fld>
            <a:endParaRPr lang="en-US"/>
          </a:p>
        </p:txBody>
      </p:sp>
    </p:spTree>
    <p:extLst>
      <p:ext uri="{BB962C8B-B14F-4D97-AF65-F5344CB8AC3E}">
        <p14:creationId xmlns:p14="http://schemas.microsoft.com/office/powerpoint/2010/main" val="22697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28F7371-BDB0-41E2-8B08-90B535B8ECA3}" type="datetimeFigureOut">
              <a:rPr lang="en-US"/>
              <a:pPr>
                <a:defRPr/>
              </a:pPr>
              <a:t>3/5/2017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D7F42A-9918-4A2A-A19A-7445AAB9D573}" type="slidenum">
              <a:rPr lang="en-US"/>
              <a:pPr>
                <a:defRPr/>
              </a:pPr>
              <a:t>‹#›</a:t>
            </a:fld>
            <a:endParaRPr lang="en-US"/>
          </a:p>
        </p:txBody>
      </p:sp>
    </p:spTree>
    <p:extLst>
      <p:ext uri="{BB962C8B-B14F-4D97-AF65-F5344CB8AC3E}">
        <p14:creationId xmlns:p14="http://schemas.microsoft.com/office/powerpoint/2010/main" val="296215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E543BF9-4C84-4CD5-8165-9FA2AE0B7095}" type="datetimeFigureOut">
              <a:rPr lang="en-US"/>
              <a:pPr>
                <a:defRPr/>
              </a:pPr>
              <a:t>3/5/2017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9C7F91-139D-4C78-B553-E62721EFAFAB}" type="slidenum">
              <a:rPr lang="en-US"/>
              <a:pPr>
                <a:defRPr/>
              </a:pPr>
              <a:t>‹#›</a:t>
            </a:fld>
            <a:endParaRPr lang="en-US"/>
          </a:p>
        </p:txBody>
      </p:sp>
    </p:spTree>
    <p:extLst>
      <p:ext uri="{BB962C8B-B14F-4D97-AF65-F5344CB8AC3E}">
        <p14:creationId xmlns:p14="http://schemas.microsoft.com/office/powerpoint/2010/main" val="343931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4BF82B-9F59-4D29-868D-957AF2A48AD9}" type="datetimeFigureOut">
              <a:rPr lang="en-US"/>
              <a:pPr>
                <a:defRPr/>
              </a:pPr>
              <a:t>3/5/2017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AEF376-32D8-4FD1-B748-334087F8C494}" type="slidenum">
              <a:rPr lang="en-US"/>
              <a:pPr>
                <a:defRPr/>
              </a:pPr>
              <a:t>‹#›</a:t>
            </a:fld>
            <a:endParaRPr lang="en-US"/>
          </a:p>
        </p:txBody>
      </p:sp>
    </p:spTree>
    <p:extLst>
      <p:ext uri="{BB962C8B-B14F-4D97-AF65-F5344CB8AC3E}">
        <p14:creationId xmlns:p14="http://schemas.microsoft.com/office/powerpoint/2010/main" val="332323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DACED5-FBF5-4AA4-9875-EF4A910BD0FC}" type="datetimeFigureOut">
              <a:rPr lang="en-US"/>
              <a:pPr>
                <a:defRPr/>
              </a:pPr>
              <a:t>3/5/2017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DAFC2C-35DC-4BEC-9405-5101796561A5}" type="slidenum">
              <a:rPr lang="en-US"/>
              <a:pPr>
                <a:defRPr/>
              </a:pPr>
              <a:t>‹#›</a:t>
            </a:fld>
            <a:endParaRPr lang="en-US"/>
          </a:p>
        </p:txBody>
      </p:sp>
    </p:spTree>
    <p:extLst>
      <p:ext uri="{BB962C8B-B14F-4D97-AF65-F5344CB8AC3E}">
        <p14:creationId xmlns:p14="http://schemas.microsoft.com/office/powerpoint/2010/main" val="25693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F62202-8865-4E7D-9525-7F2DC8EA7382}" type="datetimeFigureOut">
              <a:rPr lang="en-US"/>
              <a:pPr>
                <a:defRPr/>
              </a:pPr>
              <a:t>3/5/2017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E2D035-9019-490D-BC62-59B9F958ACE3}" type="slidenum">
              <a:rPr lang="en-US"/>
              <a:pPr>
                <a:defRPr/>
              </a:pPr>
              <a:t>‹#›</a:t>
            </a:fld>
            <a:endParaRPr lang="en-US"/>
          </a:p>
        </p:txBody>
      </p:sp>
    </p:spTree>
    <p:extLst>
      <p:ext uri="{BB962C8B-B14F-4D97-AF65-F5344CB8AC3E}">
        <p14:creationId xmlns:p14="http://schemas.microsoft.com/office/powerpoint/2010/main" val="15163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E55D75-8698-41EC-A9D3-08D79F691AA4}" type="datetimeFigureOut">
              <a:rPr lang="en-US"/>
              <a:pPr>
                <a:defRPr/>
              </a:pPr>
              <a:t>3/5/2017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5569F-04D8-4C33-B61A-BB60472678FC}" type="slidenum">
              <a:rPr lang="en-US"/>
              <a:pPr>
                <a:defRPr/>
              </a:pPr>
              <a:t>‹#›</a:t>
            </a:fld>
            <a:endParaRPr lang="en-US"/>
          </a:p>
        </p:txBody>
      </p:sp>
    </p:spTree>
    <p:extLst>
      <p:ext uri="{BB962C8B-B14F-4D97-AF65-F5344CB8AC3E}">
        <p14:creationId xmlns:p14="http://schemas.microsoft.com/office/powerpoint/2010/main" val="4194000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DA5F80EA-F751-42EE-8DB5-A238D72CBAF7}" type="datetimeFigureOut">
              <a:rPr lang="en-US"/>
              <a:pPr>
                <a:defRPr/>
              </a:pPr>
              <a:t>3/5/2017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F90872E-9C67-4E03-9D8F-D87B047F84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defRPr>
            </a:lvl1pPr>
          </a:lstStyle>
          <a:p>
            <a:pPr>
              <a:defRPr/>
            </a:pPr>
            <a:fld id="{421F5B95-B51B-4728-87ED-C9CA99BC01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3200400"/>
            <a:ext cx="7923212" cy="936171"/>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Free Biology Tutoring</a:t>
            </a:r>
            <a:endParaRPr lang="en-US" sz="4800" b="1" dirty="0">
              <a:ea typeface="+mj-ea"/>
              <a:cs typeface="+mj-cs"/>
            </a:endParaRPr>
          </a:p>
        </p:txBody>
      </p:sp>
      <p:sp>
        <p:nvSpPr>
          <p:cNvPr id="14339" name="Rectangle 3"/>
          <p:cNvSpPr>
            <a:spLocks noGrp="1" noChangeArrowheads="1"/>
          </p:cNvSpPr>
          <p:nvPr>
            <p:ph type="subTitle" idx="1"/>
          </p:nvPr>
        </p:nvSpPr>
        <p:spPr>
          <a:xfrm>
            <a:off x="228600" y="1676400"/>
            <a:ext cx="8839200" cy="1524000"/>
          </a:xfrm>
        </p:spPr>
        <p:txBody>
          <a:bodyPr rtlCol="0">
            <a:normAutofit/>
          </a:bodyPr>
          <a:lstStyle/>
          <a:p>
            <a:pPr algn="ctr" eaLnBrk="1" fontAlgn="auto" hangingPunct="1">
              <a:lnSpc>
                <a:spcPct val="90000"/>
              </a:lnSpc>
              <a:spcAft>
                <a:spcPts val="0"/>
              </a:spcAft>
              <a:defRPr/>
            </a:pPr>
            <a:r>
              <a:rPr lang="en-US" sz="2800" b="1" dirty="0" smtClean="0"/>
              <a:t>Not Happy with your grade?</a:t>
            </a:r>
          </a:p>
          <a:p>
            <a:pPr algn="ctr" eaLnBrk="1" fontAlgn="auto" hangingPunct="1">
              <a:lnSpc>
                <a:spcPct val="90000"/>
              </a:lnSpc>
              <a:spcAft>
                <a:spcPts val="0"/>
              </a:spcAft>
              <a:defRPr/>
            </a:pPr>
            <a:r>
              <a:rPr lang="en-US" sz="2800" b="1" dirty="0" smtClean="0"/>
              <a:t>Not understanding the material?</a:t>
            </a:r>
          </a:p>
          <a:p>
            <a:pPr algn="ctr" eaLnBrk="1" fontAlgn="auto" hangingPunct="1">
              <a:lnSpc>
                <a:spcPct val="90000"/>
              </a:lnSpc>
              <a:spcAft>
                <a:spcPts val="0"/>
              </a:spcAft>
              <a:defRPr/>
            </a:pPr>
            <a:r>
              <a:rPr lang="en-US" sz="2800" b="1" dirty="0" smtClean="0"/>
              <a:t>Remember that the TLCC has </a:t>
            </a:r>
            <a:endParaRPr lang="en-US" sz="2800" dirty="0"/>
          </a:p>
        </p:txBody>
      </p:sp>
    </p:spTree>
    <p:extLst>
      <p:ext uri="{BB962C8B-B14F-4D97-AF65-F5344CB8AC3E}">
        <p14:creationId xmlns:p14="http://schemas.microsoft.com/office/powerpoint/2010/main" val="402714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b="1" smtClean="0">
                <a:ea typeface="ＭＳ Ｐゴシック" pitchFamily="34" charset="-128"/>
              </a:rPr>
              <a:t>Storing excess Calories</a:t>
            </a:r>
          </a:p>
        </p:txBody>
      </p:sp>
      <p:sp>
        <p:nvSpPr>
          <p:cNvPr id="32771" name="Content Placeholder 2"/>
          <p:cNvSpPr>
            <a:spLocks noGrp="1"/>
          </p:cNvSpPr>
          <p:nvPr>
            <p:ph idx="1"/>
          </p:nvPr>
        </p:nvSpPr>
        <p:spPr>
          <a:xfrm>
            <a:off x="457200" y="1600200"/>
            <a:ext cx="8229600" cy="1524000"/>
          </a:xfrm>
        </p:spPr>
        <p:txBody>
          <a:bodyPr/>
          <a:lstStyle/>
          <a:p>
            <a:pPr marL="0" indent="0" eaLnBrk="1" hangingPunct="1">
              <a:buFont typeface="Arial" pitchFamily="34" charset="0"/>
              <a:buNone/>
            </a:pPr>
            <a:r>
              <a:rPr lang="en-US" altLang="ja-JP" sz="2400" b="1" smtClean="0">
                <a:ea typeface="ＭＳ Ｐゴシック" pitchFamily="34" charset="-128"/>
              </a:rPr>
              <a:t>Triglycerides</a:t>
            </a:r>
            <a:r>
              <a:rPr lang="en-US" altLang="ja-JP" sz="2400" smtClean="0">
                <a:ea typeface="ＭＳ Ｐゴシック" pitchFamily="34" charset="-128"/>
              </a:rPr>
              <a:t> are a type of lipid found in fat cells that are used for long-term energy storage</a:t>
            </a:r>
            <a:endParaRPr lang="en-US" sz="2400" smtClean="0">
              <a:ea typeface="ＭＳ Ｐゴシック" pitchFamily="34" charset="-128"/>
            </a:endParaRPr>
          </a:p>
        </p:txBody>
      </p:sp>
      <p:pic>
        <p:nvPicPr>
          <p:cNvPr id="32772" name="Picture 5" descr="D:\User Data\Desktop\infographic_06_05.jpg"/>
          <p:cNvPicPr>
            <a:picLocks noChangeAspect="1" noChangeArrowheads="1"/>
          </p:cNvPicPr>
          <p:nvPr/>
        </p:nvPicPr>
        <p:blipFill>
          <a:blip r:embed="rId3" cstate="print">
            <a:extLst>
              <a:ext uri="{28A0092B-C50C-407E-A947-70E740481C1C}">
                <a14:useLocalDpi xmlns:a14="http://schemas.microsoft.com/office/drawing/2010/main" val="0"/>
              </a:ext>
            </a:extLst>
          </a:blip>
          <a:srcRect t="53705"/>
          <a:stretch>
            <a:fillRect/>
          </a:stretch>
        </p:blipFill>
        <p:spPr bwMode="auto">
          <a:xfrm>
            <a:off x="304800" y="3070225"/>
            <a:ext cx="8534400"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b="1" smtClean="0">
                <a:ea typeface="ＭＳ Ｐゴシック" pitchFamily="34" charset="-128"/>
              </a:rPr>
              <a:t>Burning excess Calories</a:t>
            </a:r>
          </a:p>
        </p:txBody>
      </p:sp>
      <p:sp>
        <p:nvSpPr>
          <p:cNvPr id="33795" name="Content Placeholder 2"/>
          <p:cNvSpPr>
            <a:spLocks noGrp="1"/>
          </p:cNvSpPr>
          <p:nvPr>
            <p:ph idx="1"/>
          </p:nvPr>
        </p:nvSpPr>
        <p:spPr>
          <a:xfrm>
            <a:off x="457200" y="1600200"/>
            <a:ext cx="2286000" cy="4525963"/>
          </a:xfrm>
        </p:spPr>
        <p:txBody>
          <a:bodyPr/>
          <a:lstStyle/>
          <a:p>
            <a:pPr marL="0" indent="0" eaLnBrk="1" hangingPunct="1">
              <a:buFont typeface="Arial" pitchFamily="34" charset="0"/>
              <a:buNone/>
            </a:pPr>
            <a:r>
              <a:rPr lang="en-US" sz="2400" smtClean="0">
                <a:ea typeface="ＭＳ Ｐゴシック" pitchFamily="34" charset="-128"/>
              </a:rPr>
              <a:t>The body burns fat only after it has used up food molecules in the bloodstream and in stored glycogen</a:t>
            </a:r>
          </a:p>
        </p:txBody>
      </p:sp>
      <p:pic>
        <p:nvPicPr>
          <p:cNvPr id="33796" name="Picture 5" descr="D:\User Data\Desktop\infographic_06_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676400"/>
            <a:ext cx="610870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b="1" smtClean="0">
                <a:ea typeface="ＭＳ Ｐゴシック" pitchFamily="34" charset="-128"/>
              </a:rPr>
              <a:t>Extracting energy from food</a:t>
            </a:r>
          </a:p>
        </p:txBody>
      </p:sp>
      <p:sp>
        <p:nvSpPr>
          <p:cNvPr id="51202" name="Content Placeholder 2"/>
          <p:cNvSpPr>
            <a:spLocks noGrp="1"/>
          </p:cNvSpPr>
          <p:nvPr>
            <p:ph idx="1"/>
          </p:nvPr>
        </p:nvSpPr>
        <p:spPr>
          <a:xfrm>
            <a:off x="457200" y="1798638"/>
            <a:ext cx="2209800" cy="4525962"/>
          </a:xfrm>
        </p:spPr>
        <p:txBody>
          <a:bodyPr/>
          <a:lstStyle/>
          <a:p>
            <a:pPr marL="0" indent="0" eaLnBrk="1" hangingPunct="1">
              <a:buFont typeface="Arial" charset="0"/>
              <a:buNone/>
              <a:defRPr/>
            </a:pPr>
            <a:r>
              <a:rPr lang="en-US" sz="2800" dirty="0"/>
              <a:t>Energy from food is ultimately captured in the </a:t>
            </a:r>
            <a:r>
              <a:rPr lang="en-US" sz="2800" dirty="0" smtClean="0"/>
              <a:t>molecule </a:t>
            </a:r>
            <a:r>
              <a:rPr lang="en-US" sz="2800" b="1" dirty="0">
                <a:solidFill>
                  <a:srgbClr val="FF0000"/>
                </a:solidFill>
              </a:rPr>
              <a:t>adenosine triphosphate (ATP</a:t>
            </a:r>
            <a:r>
              <a:rPr lang="en-US" sz="2800" b="1" dirty="0" smtClean="0">
                <a:solidFill>
                  <a:srgbClr val="FF0000"/>
                </a:solidFill>
              </a:rPr>
              <a:t>)</a:t>
            </a:r>
          </a:p>
          <a:p>
            <a:pPr marL="0" indent="0" eaLnBrk="1" hangingPunct="1">
              <a:buFont typeface="Arial" charset="0"/>
              <a:buNone/>
              <a:defRPr/>
            </a:pPr>
            <a:endParaRPr lang="en-US" sz="2000" b="1" dirty="0">
              <a:solidFill>
                <a:srgbClr val="FF0000"/>
              </a:solidFill>
            </a:endParaRPr>
          </a:p>
          <a:p>
            <a:pPr marL="0" indent="0" eaLnBrk="1" hangingPunct="1">
              <a:buFont typeface="Arial" charset="0"/>
              <a:buNone/>
              <a:defRPr/>
            </a:pPr>
            <a:r>
              <a:rPr lang="en-US" sz="2000" b="1" dirty="0" smtClean="0">
                <a:solidFill>
                  <a:srgbClr val="FF0000"/>
                </a:solidFill>
              </a:rPr>
              <a:t>This is the main fuel of the cell</a:t>
            </a:r>
            <a:endParaRPr lang="en-US" sz="2000" dirty="0">
              <a:solidFill>
                <a:srgbClr val="FF0000"/>
              </a:solidFill>
            </a:endParaRPr>
          </a:p>
          <a:p>
            <a:pPr eaLnBrk="1" hangingPunct="1">
              <a:buFont typeface="Arial" charset="0"/>
              <a:buChar char="•"/>
              <a:defRPr/>
            </a:pPr>
            <a:endParaRPr lang="en-US" dirty="0" smtClean="0"/>
          </a:p>
          <a:p>
            <a:pPr eaLnBrk="1" hangingPunct="1">
              <a:buFont typeface="Arial" charset="0"/>
              <a:buChar char="•"/>
              <a:defRPr/>
            </a:pPr>
            <a:endParaRPr lang="en-US" dirty="0"/>
          </a:p>
        </p:txBody>
      </p:sp>
      <p:pic>
        <p:nvPicPr>
          <p:cNvPr id="35844" name="Picture 5" descr="D:\User Data\Desktop\infographic_06_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828800"/>
            <a:ext cx="6394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b="1" dirty="0" smtClean="0">
                <a:ea typeface="ＭＳ Ｐゴシック" pitchFamily="34" charset="-128"/>
              </a:rPr>
              <a:t>How do cells use ATP</a:t>
            </a:r>
          </a:p>
        </p:txBody>
      </p:sp>
      <p:sp>
        <p:nvSpPr>
          <p:cNvPr id="54274" name="Content Placeholder 2"/>
          <p:cNvSpPr>
            <a:spLocks noGrp="1"/>
          </p:cNvSpPr>
          <p:nvPr>
            <p:ph idx="1"/>
          </p:nvPr>
        </p:nvSpPr>
        <p:spPr>
          <a:xfrm>
            <a:off x="457200" y="1447800"/>
            <a:ext cx="2590800" cy="4678363"/>
          </a:xfrm>
        </p:spPr>
        <p:txBody>
          <a:bodyPr/>
          <a:lstStyle/>
          <a:p>
            <a:pPr marL="0" indent="0" eaLnBrk="1" hangingPunct="1">
              <a:buFont typeface="Arial" charset="0"/>
              <a:buNone/>
              <a:defRPr/>
            </a:pPr>
            <a:r>
              <a:rPr lang="en-US" dirty="0" smtClean="0"/>
              <a:t>ATP chemical </a:t>
            </a:r>
            <a:r>
              <a:rPr lang="en-US" dirty="0"/>
              <a:t>bonds are broken, </a:t>
            </a:r>
            <a:r>
              <a:rPr lang="en-US" dirty="0">
                <a:solidFill>
                  <a:srgbClr val="FF0000"/>
                </a:solidFill>
              </a:rPr>
              <a:t>energy is released</a:t>
            </a:r>
            <a:r>
              <a:rPr lang="en-US" dirty="0"/>
              <a:t>, allowing the cells to do </a:t>
            </a:r>
            <a:r>
              <a:rPr lang="en-US" dirty="0" smtClean="0"/>
              <a:t> work</a:t>
            </a:r>
            <a:endParaRPr lang="en-US" dirty="0"/>
          </a:p>
          <a:p>
            <a:pPr eaLnBrk="1" hangingPunct="1">
              <a:buFont typeface="Arial" charset="0"/>
              <a:buChar char="•"/>
              <a:defRPr/>
            </a:pPr>
            <a:endParaRPr lang="en-US" dirty="0"/>
          </a:p>
        </p:txBody>
      </p:sp>
      <p:pic>
        <p:nvPicPr>
          <p:cNvPr id="36868" name="Picture 5" descr="D:\User Data\Desktop\infographic_06_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2425" y="1524000"/>
            <a:ext cx="6022975"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b="1" smtClean="0">
                <a:ea typeface="ＭＳ Ｐゴシック" pitchFamily="34" charset="-128"/>
              </a:rPr>
              <a:t>Extracting energy from food</a:t>
            </a:r>
          </a:p>
        </p:txBody>
      </p:sp>
      <p:sp>
        <p:nvSpPr>
          <p:cNvPr id="38915" name="Content Placeholder 2"/>
          <p:cNvSpPr>
            <a:spLocks noGrp="1"/>
          </p:cNvSpPr>
          <p:nvPr>
            <p:ph idx="1"/>
          </p:nvPr>
        </p:nvSpPr>
        <p:spPr>
          <a:xfrm>
            <a:off x="228600" y="1524000"/>
            <a:ext cx="2895600" cy="5105400"/>
          </a:xfrm>
        </p:spPr>
        <p:txBody>
          <a:bodyPr/>
          <a:lstStyle/>
          <a:p>
            <a:pPr eaLnBrk="1" hangingPunct="1"/>
            <a:r>
              <a:rPr lang="en-US" sz="2400" dirty="0" smtClean="0">
                <a:ea typeface="ＭＳ Ｐゴシック" pitchFamily="34" charset="-128"/>
              </a:rPr>
              <a:t>Inside the cells, </a:t>
            </a:r>
            <a:r>
              <a:rPr lang="en-US" sz="2400" dirty="0" smtClean="0">
                <a:solidFill>
                  <a:srgbClr val="FF0000"/>
                </a:solidFill>
                <a:ea typeface="ＭＳ Ｐゴシック" pitchFamily="34" charset="-128"/>
              </a:rPr>
              <a:t>enzymes break  the bonds </a:t>
            </a:r>
            <a:r>
              <a:rPr lang="en-US" sz="2400" dirty="0" smtClean="0">
                <a:ea typeface="ＭＳ Ｐゴシック" pitchFamily="34" charset="-128"/>
              </a:rPr>
              <a:t>holding the subunits together</a:t>
            </a:r>
          </a:p>
          <a:p>
            <a:pPr eaLnBrk="1" hangingPunct="1"/>
            <a:endParaRPr lang="en-US" sz="2400" dirty="0" smtClean="0">
              <a:ea typeface="ＭＳ Ｐゴシック" pitchFamily="34" charset="-128"/>
            </a:endParaRPr>
          </a:p>
          <a:p>
            <a:pPr eaLnBrk="1" hangingPunct="1"/>
            <a:r>
              <a:rPr lang="en-US" sz="2400" dirty="0" smtClean="0">
                <a:ea typeface="ＭＳ Ｐゴシック" pitchFamily="34" charset="-128"/>
              </a:rPr>
              <a:t>The </a:t>
            </a:r>
            <a:r>
              <a:rPr lang="en-US" sz="2400" dirty="0" smtClean="0">
                <a:solidFill>
                  <a:srgbClr val="FF0000"/>
                </a:solidFill>
                <a:ea typeface="ＭＳ Ｐゴシック" pitchFamily="34" charset="-128"/>
              </a:rPr>
              <a:t>energy</a:t>
            </a:r>
            <a:r>
              <a:rPr lang="en-US" sz="2400" dirty="0" smtClean="0">
                <a:ea typeface="ＭＳ Ｐゴシック" pitchFamily="34" charset="-128"/>
              </a:rPr>
              <a:t> released is </a:t>
            </a:r>
            <a:r>
              <a:rPr lang="en-US" sz="2400" dirty="0" smtClean="0">
                <a:solidFill>
                  <a:srgbClr val="FF0000"/>
                </a:solidFill>
                <a:ea typeface="ＭＳ Ｐゴシック" pitchFamily="34" charset="-128"/>
              </a:rPr>
              <a:t>captured</a:t>
            </a:r>
            <a:r>
              <a:rPr lang="en-US" sz="2400" dirty="0" smtClean="0">
                <a:ea typeface="ＭＳ Ｐゴシック" pitchFamily="34" charset="-128"/>
              </a:rPr>
              <a:t> and converted into molecular bonds that </a:t>
            </a:r>
            <a:r>
              <a:rPr lang="en-US" sz="2400" dirty="0" smtClean="0">
                <a:solidFill>
                  <a:srgbClr val="FF0000"/>
                </a:solidFill>
                <a:ea typeface="ＭＳ Ｐゴシック" pitchFamily="34" charset="-128"/>
              </a:rPr>
              <a:t>make</a:t>
            </a:r>
            <a:r>
              <a:rPr lang="en-US" sz="2400" dirty="0" smtClean="0">
                <a:ea typeface="ＭＳ Ｐゴシック" pitchFamily="34" charset="-128"/>
              </a:rPr>
              <a:t> up </a:t>
            </a:r>
            <a:r>
              <a:rPr lang="en-US" sz="2400" dirty="0" smtClean="0">
                <a:solidFill>
                  <a:srgbClr val="FF0000"/>
                </a:solidFill>
                <a:ea typeface="ＭＳ Ｐゴシック" pitchFamily="34" charset="-128"/>
              </a:rPr>
              <a:t>ATP</a:t>
            </a:r>
          </a:p>
          <a:p>
            <a:pPr eaLnBrk="1" hangingPunct="1"/>
            <a:endParaRPr lang="en-US" sz="3100" dirty="0" smtClean="0">
              <a:ea typeface="ＭＳ Ｐゴシック" pitchFamily="34" charset="-128"/>
            </a:endParaRPr>
          </a:p>
        </p:txBody>
      </p:sp>
      <p:pic>
        <p:nvPicPr>
          <p:cNvPr id="38916" name="Picture 5" descr="D:\User Data\Desktop\infographic_06_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524000"/>
            <a:ext cx="5811838"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smtClean="0"/>
              <a:t>Cellular Respiration: Energy from Food</a:t>
            </a:r>
          </a:p>
        </p:txBody>
      </p:sp>
      <p:sp>
        <p:nvSpPr>
          <p:cNvPr id="47106" name="Content Placeholder 2"/>
          <p:cNvSpPr>
            <a:spLocks noGrp="1"/>
          </p:cNvSpPr>
          <p:nvPr>
            <p:ph idx="1"/>
          </p:nvPr>
        </p:nvSpPr>
        <p:spPr/>
        <p:txBody>
          <a:bodyPr/>
          <a:lstStyle/>
          <a:p>
            <a:pPr eaLnBrk="1" hangingPunct="1"/>
            <a:r>
              <a:rPr lang="en-US" dirty="0" smtClean="0">
                <a:solidFill>
                  <a:srgbClr val="FF0000"/>
                </a:solidFill>
              </a:rPr>
              <a:t>Both producers and consumers do Cellular Respiration</a:t>
            </a:r>
            <a:r>
              <a:rPr lang="en-US" dirty="0" smtClean="0"/>
              <a:t>  (plants have mitochondria, too!!)</a:t>
            </a:r>
            <a:endParaRPr lang="en-US" dirty="0" smtClean="0">
              <a:solidFill>
                <a:srgbClr val="FF0000"/>
              </a:solidFill>
            </a:endParaRPr>
          </a:p>
          <a:p>
            <a:pPr eaLnBrk="1" hangingPunct="1"/>
            <a:endParaRPr lang="en-US" dirty="0" smtClean="0"/>
          </a:p>
          <a:p>
            <a:pPr eaLnBrk="1" hangingPunct="1"/>
            <a:r>
              <a:rPr lang="en-US" dirty="0" smtClean="0"/>
              <a:t>Three main stages of cellular respiration:</a:t>
            </a:r>
          </a:p>
          <a:p>
            <a:pPr lvl="1" eaLnBrk="1" hangingPunct="1"/>
            <a:r>
              <a:rPr lang="en-US" dirty="0" err="1" smtClean="0"/>
              <a:t>Glycolysis</a:t>
            </a:r>
            <a:endParaRPr lang="en-US" dirty="0" smtClean="0"/>
          </a:p>
          <a:p>
            <a:pPr lvl="1" eaLnBrk="1" hangingPunct="1"/>
            <a:r>
              <a:rPr lang="en-US" dirty="0" smtClean="0"/>
              <a:t>The Krebs cycle</a:t>
            </a:r>
          </a:p>
          <a:p>
            <a:pPr lvl="1" eaLnBrk="1" hangingPunct="1"/>
            <a:r>
              <a:rPr lang="en-US" dirty="0" smtClean="0"/>
              <a:t>Oxidative </a:t>
            </a:r>
            <a:r>
              <a:rPr lang="en-US" dirty="0" err="1" smtClean="0"/>
              <a:t>phosphorylation</a:t>
            </a:r>
            <a:r>
              <a:rPr lang="en-US" dirty="0" smtClean="0"/>
              <a:t> </a:t>
            </a:r>
          </a:p>
          <a:p>
            <a:pPr lvl="1" eaLnBrk="1" hangingPunct="1">
              <a:buNone/>
            </a:pPr>
            <a:r>
              <a:rPr lang="en-US" dirty="0" smtClean="0"/>
              <a:t>			(electron transport chain)</a:t>
            </a:r>
          </a:p>
        </p:txBody>
      </p:sp>
    </p:spTree>
    <p:extLst>
      <p:ext uri="{BB962C8B-B14F-4D97-AF65-F5344CB8AC3E}">
        <p14:creationId xmlns:p14="http://schemas.microsoft.com/office/powerpoint/2010/main" val="3778127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b="1" smtClean="0">
                <a:ea typeface="ＭＳ Ｐゴシック" pitchFamily="34" charset="-128"/>
              </a:rPr>
              <a:t>Extracting energy from food</a:t>
            </a:r>
          </a:p>
        </p:txBody>
      </p:sp>
      <p:sp>
        <p:nvSpPr>
          <p:cNvPr id="55298" name="Content Placeholder 2"/>
          <p:cNvSpPr>
            <a:spLocks noGrp="1"/>
          </p:cNvSpPr>
          <p:nvPr>
            <p:ph idx="1"/>
          </p:nvPr>
        </p:nvSpPr>
        <p:spPr>
          <a:xfrm>
            <a:off x="457200" y="1600200"/>
            <a:ext cx="2438400" cy="4525963"/>
          </a:xfrm>
        </p:spPr>
        <p:txBody>
          <a:bodyPr/>
          <a:lstStyle/>
          <a:p>
            <a:pPr marL="0" indent="0" eaLnBrk="1" hangingPunct="1">
              <a:buFont typeface="Arial" charset="0"/>
              <a:buNone/>
              <a:defRPr/>
            </a:pPr>
            <a:r>
              <a:rPr lang="en-US" sz="2400" b="1" dirty="0"/>
              <a:t>Aerobic </a:t>
            </a:r>
            <a:r>
              <a:rPr lang="en-US" sz="2400" b="1" dirty="0" smtClean="0"/>
              <a:t>respiration</a:t>
            </a:r>
          </a:p>
          <a:p>
            <a:pPr eaLnBrk="1" hangingPunct="1">
              <a:buFont typeface="Arial" charset="0"/>
              <a:buChar char="•"/>
              <a:defRPr/>
            </a:pPr>
            <a:r>
              <a:rPr lang="en-US" sz="2400" dirty="0" smtClean="0"/>
              <a:t>a series </a:t>
            </a:r>
            <a:r>
              <a:rPr lang="en-US" sz="2400" dirty="0"/>
              <a:t>of reactions </a:t>
            </a:r>
            <a:r>
              <a:rPr lang="en-US" sz="2400" dirty="0" smtClean="0"/>
              <a:t>that converts stored  food energy into ATP</a:t>
            </a:r>
          </a:p>
          <a:p>
            <a:pPr eaLnBrk="1" hangingPunct="1">
              <a:buFont typeface="Arial" charset="0"/>
              <a:buChar char="•"/>
              <a:defRPr/>
            </a:pPr>
            <a:r>
              <a:rPr lang="en-US" sz="2400" dirty="0" smtClean="0"/>
              <a:t>occurs in  presence of oxygen </a:t>
            </a:r>
            <a:endParaRPr lang="en-US" sz="2400" b="1" dirty="0"/>
          </a:p>
        </p:txBody>
      </p:sp>
      <p:pic>
        <p:nvPicPr>
          <p:cNvPr id="39940" name="Picture 5" descr="D:\User Data\Desktop\infographic_06_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963" y="1524000"/>
            <a:ext cx="6319837"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b="1" dirty="0" smtClean="0">
                <a:ea typeface="ＭＳ Ｐゴシック" pitchFamily="34" charset="-128"/>
              </a:rPr>
              <a:t>Aerobic Respiration</a:t>
            </a:r>
          </a:p>
        </p:txBody>
      </p:sp>
      <p:sp>
        <p:nvSpPr>
          <p:cNvPr id="56322" name="Content Placeholder 2"/>
          <p:cNvSpPr>
            <a:spLocks noGrp="1"/>
          </p:cNvSpPr>
          <p:nvPr>
            <p:ph idx="1"/>
          </p:nvPr>
        </p:nvSpPr>
        <p:spPr>
          <a:xfrm>
            <a:off x="381000" y="1798638"/>
            <a:ext cx="8305800" cy="3840162"/>
          </a:xfrm>
        </p:spPr>
        <p:txBody>
          <a:bodyPr/>
          <a:lstStyle/>
          <a:p>
            <a:pPr marL="0" indent="0" eaLnBrk="1" hangingPunct="1">
              <a:buFont typeface="Arial" charset="0"/>
              <a:buNone/>
              <a:defRPr/>
            </a:pPr>
            <a:r>
              <a:rPr lang="en-US" b="1" dirty="0"/>
              <a:t>Glucose</a:t>
            </a:r>
            <a:r>
              <a:rPr lang="en-US" dirty="0"/>
              <a:t> is the most common source of energy for all </a:t>
            </a:r>
            <a:r>
              <a:rPr lang="en-US" dirty="0" smtClean="0"/>
              <a:t>organisms</a:t>
            </a:r>
          </a:p>
          <a:p>
            <a:pPr marL="0" indent="0" eaLnBrk="1" hangingPunct="1">
              <a:buFont typeface="Arial" charset="0"/>
              <a:buNone/>
              <a:defRPr/>
            </a:pPr>
            <a:endParaRPr lang="en-US" dirty="0" smtClean="0"/>
          </a:p>
          <a:p>
            <a:pPr marL="0" indent="0" eaLnBrk="1" hangingPunct="1">
              <a:buFont typeface="Arial" charset="0"/>
              <a:buNone/>
              <a:defRPr/>
            </a:pPr>
            <a:r>
              <a:rPr lang="en-US" dirty="0"/>
              <a:t>A</a:t>
            </a:r>
            <a:r>
              <a:rPr lang="en-US" dirty="0" smtClean="0"/>
              <a:t>erobic </a:t>
            </a:r>
            <a:r>
              <a:rPr lang="en-US" dirty="0"/>
              <a:t>respiration of glucose </a:t>
            </a:r>
            <a:r>
              <a:rPr lang="en-US" dirty="0" smtClean="0"/>
              <a:t>is summarized as</a:t>
            </a:r>
          </a:p>
          <a:p>
            <a:pPr eaLnBrk="1" hangingPunct="1">
              <a:buFont typeface="Arial" charset="0"/>
              <a:buNone/>
              <a:defRPr/>
            </a:pPr>
            <a:r>
              <a:rPr lang="en-US" sz="2400" dirty="0" smtClean="0"/>
              <a:t>    Glucose </a:t>
            </a:r>
            <a:r>
              <a:rPr lang="en-US" sz="2400" dirty="0"/>
              <a:t>+ Oxygen </a:t>
            </a:r>
            <a:r>
              <a:rPr lang="en-US" sz="2400" dirty="0">
                <a:sym typeface="Wingdings" charset="0"/>
              </a:rPr>
              <a:t> Carbon </a:t>
            </a:r>
            <a:r>
              <a:rPr lang="en-US" sz="2400" dirty="0" smtClean="0">
                <a:sym typeface="Wingdings" charset="0"/>
              </a:rPr>
              <a:t>Dioxide </a:t>
            </a:r>
            <a:r>
              <a:rPr lang="en-US" sz="2400" dirty="0">
                <a:sym typeface="Wingdings" charset="0"/>
              </a:rPr>
              <a:t>+ Water + Energy (+ </a:t>
            </a:r>
            <a:r>
              <a:rPr lang="en-US" sz="2400" dirty="0" smtClean="0">
                <a:sym typeface="Wingdings" charset="0"/>
              </a:rPr>
              <a:t>Heat)</a:t>
            </a:r>
          </a:p>
          <a:p>
            <a:pPr algn="ctr" eaLnBrk="1" hangingPunct="1">
              <a:buFont typeface="Arial" charset="0"/>
              <a:buNone/>
              <a:defRPr/>
            </a:pPr>
            <a:r>
              <a:rPr lang="en-US" sz="2400" i="1" dirty="0" smtClean="0">
                <a:solidFill>
                  <a:srgbClr val="FF0000"/>
                </a:solidFill>
                <a:sym typeface="Wingdings" charset="0"/>
              </a:rPr>
              <a:t>You need to be able to list the inputs and outputs</a:t>
            </a:r>
            <a:endParaRPr lang="en-US" sz="2400" i="1" dirty="0">
              <a:solidFill>
                <a:srgbClr val="FF0000"/>
              </a:solidFill>
            </a:endParaRPr>
          </a:p>
        </p:txBody>
      </p:sp>
      <p:pic>
        <p:nvPicPr>
          <p:cNvPr id="4" name="Picture 4" descr="D:\User Data\Desktop\infographic_06_0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2555" b="7528"/>
          <a:stretch/>
        </p:blipFill>
        <p:spPr bwMode="auto">
          <a:xfrm>
            <a:off x="401828" y="4876800"/>
            <a:ext cx="8340343" cy="131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b="1" smtClean="0">
                <a:ea typeface="ＭＳ Ｐゴシック" pitchFamily="34" charset="-128"/>
              </a:rPr>
              <a:t>Extracting energy from food</a:t>
            </a:r>
          </a:p>
        </p:txBody>
      </p:sp>
      <p:pic>
        <p:nvPicPr>
          <p:cNvPr id="41987" name="Picture 4" descr="D:\User Data\Desktop\infographic_06_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19200"/>
            <a:ext cx="67818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b="1" dirty="0" smtClean="0">
                <a:solidFill>
                  <a:srgbClr val="FF0000"/>
                </a:solidFill>
                <a:ea typeface="ＭＳ Ｐゴシック" pitchFamily="34" charset="-128"/>
              </a:rPr>
              <a:t>Aerobic</a:t>
            </a:r>
            <a:r>
              <a:rPr lang="en-US" b="1" dirty="0" smtClean="0">
                <a:ea typeface="ＭＳ Ｐゴシック" pitchFamily="34" charset="-128"/>
              </a:rPr>
              <a:t> respiration: </a:t>
            </a:r>
            <a:r>
              <a:rPr lang="en-US" b="1" dirty="0" smtClean="0">
                <a:solidFill>
                  <a:srgbClr val="FF0000"/>
                </a:solidFill>
                <a:ea typeface="ＭＳ Ｐゴシック" pitchFamily="34" charset="-128"/>
              </a:rPr>
              <a:t>3 Stages</a:t>
            </a:r>
          </a:p>
        </p:txBody>
      </p:sp>
      <p:pic>
        <p:nvPicPr>
          <p:cNvPr id="43012" name="Picture 5" descr="D:\User Data\Desktop\infographic_06_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7243" y="1808295"/>
            <a:ext cx="5155096" cy="400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34509" y="274638"/>
            <a:ext cx="1677062" cy="369332"/>
          </a:xfrm>
          <a:prstGeom prst="rect">
            <a:avLst/>
          </a:prstGeom>
        </p:spPr>
        <p:txBody>
          <a:bodyPr wrap="none">
            <a:spAutoFit/>
          </a:bodyPr>
          <a:lstStyle/>
          <a:p>
            <a:r>
              <a:rPr lang="en-US" dirty="0" smtClean="0">
                <a:solidFill>
                  <a:schemeClr val="tx2">
                    <a:lumMod val="60000"/>
                    <a:lumOff val="40000"/>
                  </a:schemeClr>
                </a:solidFill>
              </a:rPr>
              <a:t>“Uses oxygen”</a:t>
            </a:r>
            <a:endParaRPr lang="en-US" dirty="0">
              <a:solidFill>
                <a:schemeClr val="tx2">
                  <a:lumMod val="60000"/>
                  <a:lumOff val="40000"/>
                </a:schemeClr>
              </a:solidFill>
            </a:endParaRPr>
          </a:p>
        </p:txBody>
      </p:sp>
      <p:sp>
        <p:nvSpPr>
          <p:cNvPr id="3" name="Content Placeholder 2"/>
          <p:cNvSpPr>
            <a:spLocks noGrp="1"/>
          </p:cNvSpPr>
          <p:nvPr>
            <p:ph idx="1"/>
          </p:nvPr>
        </p:nvSpPr>
        <p:spPr>
          <a:xfrm>
            <a:off x="381000" y="2325411"/>
            <a:ext cx="3352800" cy="3084789"/>
          </a:xfrm>
        </p:spPr>
        <p:txBody>
          <a:bodyPr/>
          <a:lstStyle/>
          <a:p>
            <a:pPr marL="0" indent="0" algn="r">
              <a:buNone/>
            </a:pPr>
            <a:r>
              <a:rPr lang="en-US" sz="2000" dirty="0" smtClean="0">
                <a:solidFill>
                  <a:srgbClr val="FF0000"/>
                </a:solidFill>
              </a:rPr>
              <a:t>In cytosol, no O2</a:t>
            </a:r>
            <a:r>
              <a:rPr lang="en-US" sz="2000" dirty="0" smtClean="0">
                <a:solidFill>
                  <a:srgbClr val="FF0000"/>
                </a:solidFill>
                <a:sym typeface="Wingdings" panose="05000000000000000000" pitchFamily="2" charset="2"/>
              </a:rPr>
              <a:t></a:t>
            </a:r>
          </a:p>
          <a:p>
            <a:pPr marL="0" indent="0" algn="r">
              <a:buNone/>
            </a:pPr>
            <a:endParaRPr lang="en-US" sz="2000" dirty="0">
              <a:solidFill>
                <a:srgbClr val="FF0000"/>
              </a:solidFill>
              <a:sym typeface="Wingdings" panose="05000000000000000000" pitchFamily="2" charset="2"/>
            </a:endParaRPr>
          </a:p>
          <a:p>
            <a:pPr marL="0" indent="0" algn="r">
              <a:buNone/>
            </a:pPr>
            <a:endParaRPr lang="en-US" sz="2000" dirty="0" smtClean="0">
              <a:solidFill>
                <a:srgbClr val="FF0000"/>
              </a:solidFill>
              <a:sym typeface="Wingdings" panose="05000000000000000000" pitchFamily="2" charset="2"/>
            </a:endParaRPr>
          </a:p>
          <a:p>
            <a:pPr marL="0" indent="0" algn="r">
              <a:buNone/>
            </a:pPr>
            <a:r>
              <a:rPr lang="en-US" sz="2000" dirty="0" smtClean="0">
                <a:solidFill>
                  <a:srgbClr val="FF0000"/>
                </a:solidFill>
                <a:sym typeface="Wingdings" panose="05000000000000000000" pitchFamily="2" charset="2"/>
              </a:rPr>
              <a:t>“Krebs Cycle”</a:t>
            </a:r>
          </a:p>
          <a:p>
            <a:pPr marL="0" indent="0" algn="r">
              <a:buNone/>
            </a:pPr>
            <a:r>
              <a:rPr lang="en-US" sz="2000" dirty="0" smtClean="0">
                <a:solidFill>
                  <a:srgbClr val="FF0000"/>
                </a:solidFill>
                <a:sym typeface="Wingdings" panose="05000000000000000000" pitchFamily="2" charset="2"/>
              </a:rPr>
              <a:t>In mitochondria, needs O2</a:t>
            </a:r>
          </a:p>
          <a:p>
            <a:pPr marL="0" indent="0" algn="r">
              <a:buNone/>
            </a:pPr>
            <a:endParaRPr lang="en-US" sz="2000" dirty="0" smtClean="0">
              <a:solidFill>
                <a:srgbClr val="FF0000"/>
              </a:solidFill>
              <a:sym typeface="Wingdings" panose="05000000000000000000" pitchFamily="2" charset="2"/>
            </a:endParaRPr>
          </a:p>
          <a:p>
            <a:pPr marL="0" indent="0" algn="r">
              <a:buNone/>
            </a:pPr>
            <a:r>
              <a:rPr lang="en-US" sz="2000" dirty="0">
                <a:solidFill>
                  <a:srgbClr val="FF0000"/>
                </a:solidFill>
                <a:sym typeface="Wingdings" panose="05000000000000000000" pitchFamily="2" charset="2"/>
              </a:rPr>
              <a:t>In mitochondria, needs O2</a:t>
            </a:r>
            <a:r>
              <a:rPr lang="en-US" sz="2000" dirty="0" smtClean="0">
                <a:solidFill>
                  <a:srgbClr val="FF0000"/>
                </a:solidFill>
                <a:sym typeface="Wingdings" panose="05000000000000000000" pitchFamily="2" charset="2"/>
              </a:rPr>
              <a:t></a:t>
            </a:r>
            <a:endParaRPr lang="en-US" sz="2000" dirty="0">
              <a:solidFill>
                <a:srgbClr val="FF0000"/>
              </a:solidFill>
              <a:sym typeface="Wingdings" panose="05000000000000000000" pitchFamily="2" charset="2"/>
            </a:endParaRPr>
          </a:p>
          <a:p>
            <a:pPr marL="0" indent="0">
              <a:buNone/>
            </a:pPr>
            <a:endParaRPr lang="en-US" sz="2000" dirty="0">
              <a:solidFill>
                <a:srgbClr val="FF0000"/>
              </a:solidFill>
            </a:endParaRPr>
          </a:p>
        </p:txBody>
      </p:sp>
      <p:pic>
        <p:nvPicPr>
          <p:cNvPr id="7" name="Picture 2" descr="figure_09_04"/>
          <p:cNvPicPr>
            <a:picLocks noChangeAspect="1" noChangeArrowheads="1"/>
          </p:cNvPicPr>
          <p:nvPr/>
        </p:nvPicPr>
        <p:blipFill>
          <a:blip r:embed="rId3" cstate="print"/>
          <a:srcRect t="38118" b="5625"/>
          <a:stretch>
            <a:fillRect/>
          </a:stretch>
        </p:blipFill>
        <p:spPr bwMode="auto">
          <a:xfrm>
            <a:off x="609600" y="5125815"/>
            <a:ext cx="2764330" cy="1260389"/>
          </a:xfrm>
          <a:prstGeom prst="rect">
            <a:avLst/>
          </a:prstGeom>
          <a:noFill/>
          <a:ln w="9525">
            <a:noFill/>
            <a:miter lim="800000"/>
            <a:headEnd/>
            <a:tailEnd/>
          </a:ln>
          <a:effectLst/>
        </p:spPr>
      </p:pic>
      <p:sp>
        <p:nvSpPr>
          <p:cNvPr id="4" name="Rectangle 3"/>
          <p:cNvSpPr/>
          <p:nvPr/>
        </p:nvSpPr>
        <p:spPr>
          <a:xfrm>
            <a:off x="3897842" y="4408778"/>
            <a:ext cx="1082348" cy="369332"/>
          </a:xfrm>
          <a:prstGeom prst="rect">
            <a:avLst/>
          </a:prstGeom>
        </p:spPr>
        <p:txBody>
          <a:bodyPr wrap="none">
            <a:spAutoFit/>
          </a:bodyPr>
          <a:lstStyle/>
          <a:p>
            <a:r>
              <a:rPr lang="en-US" dirty="0" smtClean="0">
                <a:solidFill>
                  <a:srgbClr val="FF0000"/>
                </a:solidFill>
                <a:sym typeface="Wingdings" panose="05000000000000000000" pitchFamily="2" charset="2"/>
              </a:rPr>
              <a:t>_______</a:t>
            </a:r>
            <a:endParaRPr lang="en-US" dirty="0"/>
          </a:p>
        </p:txBody>
      </p:sp>
      <p:sp>
        <p:nvSpPr>
          <p:cNvPr id="9" name="Rectangle 8"/>
          <p:cNvSpPr/>
          <p:nvPr/>
        </p:nvSpPr>
        <p:spPr>
          <a:xfrm>
            <a:off x="3849961" y="6276458"/>
            <a:ext cx="2946640" cy="369332"/>
          </a:xfrm>
          <a:prstGeom prst="rect">
            <a:avLst/>
          </a:prstGeom>
        </p:spPr>
        <p:txBody>
          <a:bodyPr wrap="none">
            <a:spAutoFit/>
          </a:bodyPr>
          <a:lstStyle/>
          <a:p>
            <a:r>
              <a:rPr lang="en-US" dirty="0" smtClean="0">
                <a:solidFill>
                  <a:srgbClr val="FF0000"/>
                </a:solidFill>
                <a:sym typeface="Wingdings" panose="05000000000000000000" pitchFamily="2" charset="2"/>
              </a:rPr>
              <a:t>“oxidative phosphorylation”</a:t>
            </a:r>
            <a:endParaRPr lang="en-US" dirty="0"/>
          </a:p>
        </p:txBody>
      </p:sp>
      <p:sp>
        <p:nvSpPr>
          <p:cNvPr id="5" name="Down Arrow 4"/>
          <p:cNvSpPr/>
          <p:nvPr/>
        </p:nvSpPr>
        <p:spPr>
          <a:xfrm>
            <a:off x="3929265" y="4756894"/>
            <a:ext cx="102382" cy="1566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96601" y="5582417"/>
            <a:ext cx="2313454" cy="923330"/>
          </a:xfrm>
          <a:prstGeom prst="rect">
            <a:avLst/>
          </a:prstGeom>
        </p:spPr>
        <p:txBody>
          <a:bodyPr wrap="none">
            <a:spAutoFit/>
          </a:bodyPr>
          <a:lstStyle/>
          <a:p>
            <a:r>
              <a:rPr lang="en-US" dirty="0" smtClean="0">
                <a:solidFill>
                  <a:schemeClr val="tx2">
                    <a:lumMod val="40000"/>
                    <a:lumOff val="60000"/>
                  </a:schemeClr>
                </a:solidFill>
                <a:sym typeface="Wingdings" panose="05000000000000000000" pitchFamily="2" charset="2"/>
              </a:rPr>
              <a:t>Why?  </a:t>
            </a:r>
          </a:p>
          <a:p>
            <a:r>
              <a:rPr lang="en-US" dirty="0" smtClean="0">
                <a:solidFill>
                  <a:schemeClr val="tx2">
                    <a:lumMod val="40000"/>
                    <a:lumOff val="60000"/>
                  </a:schemeClr>
                </a:solidFill>
                <a:sym typeface="Wingdings" panose="05000000000000000000" pitchFamily="2" charset="2"/>
              </a:rPr>
              <a:t>There are two ETCs </a:t>
            </a:r>
          </a:p>
          <a:p>
            <a:r>
              <a:rPr lang="en-US" dirty="0" smtClean="0">
                <a:solidFill>
                  <a:schemeClr val="tx2">
                    <a:lumMod val="40000"/>
                    <a:lumOff val="60000"/>
                  </a:schemeClr>
                </a:solidFill>
                <a:sym typeface="Wingdings" panose="05000000000000000000" pitchFamily="2" charset="2"/>
              </a:rPr>
              <a:t>in photosynthesis</a:t>
            </a:r>
            <a:endParaRPr lang="en-US"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19100" y="739775"/>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dirty="0">
                <a:solidFill>
                  <a:srgbClr val="FFFFFE"/>
                </a:solidFill>
                <a:latin typeface="Verdana" pitchFamily="34" charset="0"/>
              </a:rPr>
              <a:t>Biology for a</a:t>
            </a:r>
          </a:p>
          <a:p>
            <a:pPr algn="ctr" eaLnBrk="0" hangingPunct="0">
              <a:lnSpc>
                <a:spcPct val="120000"/>
              </a:lnSpc>
            </a:pPr>
            <a:r>
              <a:rPr lang="en-US" sz="4400" b="1" dirty="0">
                <a:solidFill>
                  <a:srgbClr val="FFFFFE"/>
                </a:solidFill>
                <a:latin typeface="Verdana" pitchFamily="34" charset="0"/>
              </a:rPr>
              <a:t>Changing World</a:t>
            </a:r>
            <a:endParaRPr lang="en-US" sz="3400" b="1" dirty="0">
              <a:solidFill>
                <a:srgbClr val="FFFFFE"/>
              </a:solidFill>
              <a:latin typeface="Verdana" pitchFamily="34" charset="0"/>
            </a:endParaRPr>
          </a:p>
          <a:p>
            <a:pPr algn="ctr" eaLnBrk="0" hangingPunct="0">
              <a:lnSpc>
                <a:spcPct val="120000"/>
              </a:lnSpc>
            </a:pPr>
            <a:r>
              <a:rPr lang="en-US" sz="2400" b="1" dirty="0">
                <a:solidFill>
                  <a:srgbClr val="FFFFFE"/>
                </a:solidFill>
                <a:latin typeface="Verdana" pitchFamily="34" charset="0"/>
              </a:rPr>
              <a:t>SECOND EDITION</a:t>
            </a:r>
            <a:endParaRPr lang="en-US" sz="4400" dirty="0">
              <a:solidFill>
                <a:srgbClr val="FFFFFE"/>
              </a:solidFill>
              <a:latin typeface="Times" charset="0"/>
            </a:endParaRPr>
          </a:p>
        </p:txBody>
      </p:sp>
      <p:sp>
        <p:nvSpPr>
          <p:cNvPr id="14339" name="Rectangle 5"/>
          <p:cNvSpPr>
            <a:spLocks noGrp="1" noChangeArrowheads="1"/>
          </p:cNvSpPr>
          <p:nvPr/>
        </p:nvSpPr>
        <p:spPr bwMode="auto">
          <a:xfrm>
            <a:off x="1333500" y="2998787"/>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pitchFamily="34" charset="0"/>
              </a:rPr>
              <a:t>Lecture </a:t>
            </a:r>
            <a:r>
              <a:rPr lang="en-US" sz="2800" b="1" dirty="0" smtClean="0">
                <a:solidFill>
                  <a:srgbClr val="FFFFFE"/>
                </a:solidFill>
                <a:latin typeface="Verdana" pitchFamily="34" charset="0"/>
              </a:rPr>
              <a:t>PowerPoint with the missing details restored to their rightful place</a:t>
            </a:r>
            <a:endParaRPr lang="en-US" sz="2800" b="1" dirty="0">
              <a:solidFill>
                <a:srgbClr val="FFFFFE"/>
              </a:solidFill>
              <a:latin typeface="Verdana" pitchFamily="34" charset="0"/>
            </a:endParaRPr>
          </a:p>
          <a:p>
            <a:pPr algn="ctr" eaLnBrk="0" hangingPunct="0"/>
            <a:endParaRPr lang="en-US" sz="2800" b="1" dirty="0" smtClean="0">
              <a:solidFill>
                <a:srgbClr val="FFFFFE"/>
              </a:solidFill>
              <a:latin typeface="Verdana" pitchFamily="34" charset="0"/>
            </a:endParaRPr>
          </a:p>
          <a:p>
            <a:pPr algn="ctr" eaLnBrk="0" hangingPunct="0"/>
            <a:r>
              <a:rPr lang="en-US" sz="2800" b="1" dirty="0" smtClean="0">
                <a:solidFill>
                  <a:srgbClr val="FFFFFE"/>
                </a:solidFill>
                <a:latin typeface="Verdana" pitchFamily="34" charset="0"/>
              </a:rPr>
              <a:t>CHAPTER </a:t>
            </a:r>
            <a:r>
              <a:rPr lang="en-US" sz="2800" b="1" dirty="0">
                <a:solidFill>
                  <a:srgbClr val="FFFFFE"/>
                </a:solidFill>
                <a:latin typeface="Verdana" pitchFamily="34" charset="0"/>
              </a:rPr>
              <a:t>6</a:t>
            </a:r>
          </a:p>
          <a:p>
            <a:pPr algn="ctr" eaLnBrk="0" hangingPunct="0">
              <a:lnSpc>
                <a:spcPct val="120000"/>
              </a:lnSpc>
            </a:pPr>
            <a:r>
              <a:rPr lang="en-US" sz="2800" dirty="0" smtClean="0">
                <a:solidFill>
                  <a:srgbClr val="FFFFFE"/>
                </a:solidFill>
                <a:latin typeface="Verdana" pitchFamily="34" charset="0"/>
              </a:rPr>
              <a:t>Cellular Respiration</a:t>
            </a:r>
            <a:endParaRPr lang="en-US" sz="2800" dirty="0">
              <a:solidFill>
                <a:srgbClr val="FFFFFE"/>
              </a:solidFill>
              <a:latin typeface="Times" charset="0"/>
            </a:endParaRP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200" b="1">
                <a:solidFill>
                  <a:srgbClr val="FFFFFE"/>
                </a:solidFill>
                <a:latin typeface="Verdana" pitchFamily="34"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solidFill>
                  <a:srgbClr val="FFFFFE"/>
                </a:solidFill>
                <a:latin typeface="Verdana" pitchFamily="34" charset="0"/>
              </a:rPr>
              <a:t> </a:t>
            </a:r>
            <a:endParaRPr lang="en-US">
              <a:solidFill>
                <a:srgbClr val="FFFFFE"/>
              </a:solidFill>
              <a:latin typeface="Verdana" pitchFamily="34"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76200" y="264994"/>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dirty="0" err="1">
                <a:solidFill>
                  <a:srgbClr val="FFFFFE"/>
                </a:solidFill>
              </a:rPr>
              <a:t>Michèle</a:t>
            </a:r>
            <a:r>
              <a:rPr lang="en-US" dirty="0">
                <a:solidFill>
                  <a:srgbClr val="FFFFFE"/>
                </a:solidFill>
              </a:rPr>
              <a:t> </a:t>
            </a:r>
            <a:r>
              <a:rPr lang="en-US" dirty="0" smtClean="0">
                <a:solidFill>
                  <a:srgbClr val="FFFFFE"/>
                </a:solidFill>
              </a:rPr>
              <a:t>Shuster, et. al: authors who think you don’t need to know about </a:t>
            </a:r>
            <a:r>
              <a:rPr lang="en-US" dirty="0" err="1" smtClean="0">
                <a:solidFill>
                  <a:srgbClr val="FFFFFE"/>
                </a:solidFill>
              </a:rPr>
              <a:t>ATPsynthase</a:t>
            </a:r>
            <a:endParaRPr lang="en-US" dirty="0">
              <a:solidFill>
                <a:srgbClr val="FFFFFE"/>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Glycolysis: Part 1</a:t>
            </a:r>
          </a:p>
        </p:txBody>
      </p:sp>
      <p:sp>
        <p:nvSpPr>
          <p:cNvPr id="3" name="Content Placeholder 2"/>
          <p:cNvSpPr>
            <a:spLocks noGrp="1"/>
          </p:cNvSpPr>
          <p:nvPr>
            <p:ph idx="1"/>
          </p:nvPr>
        </p:nvSpPr>
        <p:spPr/>
        <p:txBody>
          <a:bodyPr>
            <a:normAutofit/>
          </a:bodyPr>
          <a:lstStyle/>
          <a:p>
            <a:pPr eaLnBrk="1" hangingPunct="1">
              <a:lnSpc>
                <a:spcPct val="90000"/>
              </a:lnSpc>
            </a:pPr>
            <a:r>
              <a:rPr lang="en-US" sz="2800" dirty="0" smtClean="0"/>
              <a:t>1</a:t>
            </a:r>
            <a:r>
              <a:rPr lang="en-US" sz="2800" baseline="30000" dirty="0" smtClean="0"/>
              <a:t>st</a:t>
            </a:r>
            <a:r>
              <a:rPr lang="en-US" sz="2800" dirty="0" smtClean="0"/>
              <a:t> stage of cellular metabolism</a:t>
            </a:r>
          </a:p>
          <a:p>
            <a:pPr eaLnBrk="1" hangingPunct="1">
              <a:lnSpc>
                <a:spcPct val="90000"/>
              </a:lnSpc>
            </a:pPr>
            <a:endParaRPr lang="en-US" sz="2800" dirty="0" smtClean="0"/>
          </a:p>
          <a:p>
            <a:pPr eaLnBrk="1" hangingPunct="1">
              <a:lnSpc>
                <a:spcPct val="90000"/>
              </a:lnSpc>
            </a:pPr>
            <a:r>
              <a:rPr lang="en-US" sz="2800" dirty="0" smtClean="0"/>
              <a:t>“</a:t>
            </a:r>
            <a:r>
              <a:rPr lang="en-US" sz="2800" dirty="0" err="1" smtClean="0"/>
              <a:t>Glyco</a:t>
            </a:r>
            <a:r>
              <a:rPr lang="en-US" sz="2800" dirty="0" smtClean="0"/>
              <a:t>”(glucose) + “lyse”(break) = breaking glucose</a:t>
            </a:r>
          </a:p>
          <a:p>
            <a:pPr eaLnBrk="1" hangingPunct="1">
              <a:lnSpc>
                <a:spcPct val="90000"/>
              </a:lnSpc>
            </a:pPr>
            <a:endParaRPr lang="en-US" sz="2800" dirty="0" smtClean="0"/>
          </a:p>
          <a:p>
            <a:pPr eaLnBrk="1" hangingPunct="1">
              <a:lnSpc>
                <a:spcPct val="90000"/>
              </a:lnSpc>
            </a:pPr>
            <a:r>
              <a:rPr lang="en-US" sz="2800" dirty="0" smtClean="0"/>
              <a:t>Happens in cytosol</a:t>
            </a:r>
          </a:p>
          <a:p>
            <a:pPr marL="0" indent="0" eaLnBrk="1" hangingPunct="1">
              <a:lnSpc>
                <a:spcPct val="90000"/>
              </a:lnSpc>
              <a:buNone/>
            </a:pPr>
            <a:r>
              <a:rPr lang="en-US" sz="2800" dirty="0" smtClean="0"/>
              <a:t>		Outside Mitochondria</a:t>
            </a:r>
          </a:p>
          <a:p>
            <a:pPr marL="0" indent="0" eaLnBrk="1" hangingPunct="1">
              <a:lnSpc>
                <a:spcPct val="90000"/>
              </a:lnSpc>
              <a:buNone/>
            </a:pPr>
            <a:endParaRPr lang="en-US" sz="2800" dirty="0" smtClean="0"/>
          </a:p>
          <a:p>
            <a:pPr eaLnBrk="1" hangingPunct="1">
              <a:lnSpc>
                <a:spcPct val="90000"/>
              </a:lnSpc>
            </a:pPr>
            <a:r>
              <a:rPr lang="en-US" sz="2800" dirty="0" smtClean="0"/>
              <a:t>6-carbon glucose </a:t>
            </a:r>
            <a:r>
              <a:rPr lang="en-US" sz="2800" dirty="0" smtClean="0">
                <a:sym typeface="Wingdings" pitchFamily="2" charset="2"/>
              </a:rPr>
              <a:t> 3-carbon pyruvate</a:t>
            </a:r>
            <a:endParaRPr lang="en-US" sz="2800" dirty="0" smtClean="0"/>
          </a:p>
        </p:txBody>
      </p:sp>
    </p:spTree>
    <p:extLst>
      <p:ext uri="{BB962C8B-B14F-4D97-AF65-F5344CB8AC3E}">
        <p14:creationId xmlns:p14="http://schemas.microsoft.com/office/powerpoint/2010/main" val="2084682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37322" y="381000"/>
            <a:ext cx="8229600" cy="762000"/>
          </a:xfrm>
        </p:spPr>
        <p:txBody>
          <a:bodyPr/>
          <a:lstStyle/>
          <a:p>
            <a:pPr algn="l" eaLnBrk="1" hangingPunct="1"/>
            <a:r>
              <a:rPr lang="en-US" b="1" dirty="0" smtClean="0">
                <a:ea typeface="ＭＳ Ｐゴシック" pitchFamily="34" charset="-128"/>
              </a:rPr>
              <a:t>Glycolysis: Stage 1 of cellular resp.</a:t>
            </a:r>
          </a:p>
        </p:txBody>
      </p:sp>
      <p:sp>
        <p:nvSpPr>
          <p:cNvPr id="59394" name="Content Placeholder 2"/>
          <p:cNvSpPr>
            <a:spLocks noGrp="1"/>
          </p:cNvSpPr>
          <p:nvPr>
            <p:ph idx="1"/>
          </p:nvPr>
        </p:nvSpPr>
        <p:spPr>
          <a:xfrm>
            <a:off x="609600" y="1524000"/>
            <a:ext cx="8686800" cy="2590800"/>
          </a:xfrm>
        </p:spPr>
        <p:txBody>
          <a:bodyPr/>
          <a:lstStyle/>
          <a:p>
            <a:pPr eaLnBrk="1" hangingPunct="1">
              <a:spcAft>
                <a:spcPts val="600"/>
              </a:spcAft>
              <a:buFont typeface="Arial" charset="0"/>
              <a:buChar char="•"/>
              <a:defRPr/>
            </a:pPr>
            <a:r>
              <a:rPr lang="en-US" sz="2400" dirty="0">
                <a:solidFill>
                  <a:srgbClr val="FF0000"/>
                </a:solidFill>
              </a:rPr>
              <a:t>“</a:t>
            </a:r>
            <a:r>
              <a:rPr lang="en-US" sz="2400" dirty="0" err="1">
                <a:solidFill>
                  <a:srgbClr val="FF0000"/>
                </a:solidFill>
              </a:rPr>
              <a:t>Glyco</a:t>
            </a:r>
            <a:r>
              <a:rPr lang="en-US" sz="2400" dirty="0">
                <a:solidFill>
                  <a:srgbClr val="FF0000"/>
                </a:solidFill>
              </a:rPr>
              <a:t>”(glucose) + “lyse”(break) = breaking </a:t>
            </a:r>
            <a:r>
              <a:rPr lang="en-US" sz="2400" dirty="0" smtClean="0">
                <a:solidFill>
                  <a:srgbClr val="FF0000"/>
                </a:solidFill>
              </a:rPr>
              <a:t>glucose</a:t>
            </a:r>
          </a:p>
          <a:p>
            <a:pPr eaLnBrk="1" hangingPunct="1">
              <a:spcAft>
                <a:spcPts val="600"/>
              </a:spcAft>
              <a:buFont typeface="Arial" charset="0"/>
              <a:buChar char="•"/>
              <a:defRPr/>
            </a:pPr>
            <a:r>
              <a:rPr lang="en-US" sz="2400" dirty="0" smtClean="0">
                <a:solidFill>
                  <a:srgbClr val="FF0000"/>
                </a:solidFill>
              </a:rPr>
              <a:t>happens in </a:t>
            </a:r>
            <a:r>
              <a:rPr lang="en-US" sz="2400" dirty="0">
                <a:solidFill>
                  <a:srgbClr val="FF0000"/>
                </a:solidFill>
              </a:rPr>
              <a:t>the </a:t>
            </a:r>
            <a:r>
              <a:rPr lang="en-US" sz="2400" dirty="0" smtClean="0">
                <a:solidFill>
                  <a:srgbClr val="FF0000"/>
                </a:solidFill>
              </a:rPr>
              <a:t>cytosol (outside mitochondria)</a:t>
            </a:r>
          </a:p>
          <a:p>
            <a:pPr eaLnBrk="1" hangingPunct="1">
              <a:spcAft>
                <a:spcPts val="600"/>
              </a:spcAft>
              <a:buFont typeface="Arial" charset="0"/>
              <a:buChar char="•"/>
              <a:defRPr/>
            </a:pPr>
            <a:r>
              <a:rPr lang="en-US" sz="2400" dirty="0" smtClean="0">
                <a:solidFill>
                  <a:srgbClr val="FF0000"/>
                </a:solidFill>
              </a:rPr>
              <a:t>No oxygen</a:t>
            </a:r>
          </a:p>
        </p:txBody>
      </p:sp>
      <p:pic>
        <p:nvPicPr>
          <p:cNvPr id="44036" name="Picture 6" descr="D:\User Data\Desktop\infographic_06_08.jpg"/>
          <p:cNvPicPr>
            <a:picLocks noChangeAspect="1" noChangeArrowheads="1"/>
          </p:cNvPicPr>
          <p:nvPr/>
        </p:nvPicPr>
        <p:blipFill>
          <a:blip r:embed="rId3" cstate="print">
            <a:extLst>
              <a:ext uri="{28A0092B-C50C-407E-A947-70E740481C1C}">
                <a14:useLocalDpi xmlns:a14="http://schemas.microsoft.com/office/drawing/2010/main" val="0"/>
              </a:ext>
            </a:extLst>
          </a:blip>
          <a:srcRect t="6760" r="31013" b="67413"/>
          <a:stretch>
            <a:fillRect/>
          </a:stretch>
        </p:blipFill>
        <p:spPr bwMode="auto">
          <a:xfrm>
            <a:off x="352684" y="3962400"/>
            <a:ext cx="8398876" cy="244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828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71886" y="304800"/>
            <a:ext cx="8229600" cy="762000"/>
          </a:xfrm>
        </p:spPr>
        <p:txBody>
          <a:bodyPr/>
          <a:lstStyle/>
          <a:p>
            <a:pPr algn="l" eaLnBrk="1" hangingPunct="1"/>
            <a:r>
              <a:rPr lang="en-US" b="1" dirty="0" smtClean="0">
                <a:ea typeface="ＭＳ Ｐゴシック" pitchFamily="34" charset="-128"/>
              </a:rPr>
              <a:t>Glycolysis: Stage 1 of </a:t>
            </a:r>
            <a:r>
              <a:rPr lang="en-US" b="1" dirty="0">
                <a:ea typeface="ＭＳ Ｐゴシック" pitchFamily="34" charset="-128"/>
              </a:rPr>
              <a:t>cellular resp.</a:t>
            </a:r>
            <a:endParaRPr lang="en-US" b="1" dirty="0" smtClean="0">
              <a:ea typeface="ＭＳ Ｐゴシック" pitchFamily="34" charset="-128"/>
            </a:endParaRPr>
          </a:p>
        </p:txBody>
      </p:sp>
      <p:sp>
        <p:nvSpPr>
          <p:cNvPr id="59394" name="Content Placeholder 2"/>
          <p:cNvSpPr>
            <a:spLocks noGrp="1"/>
          </p:cNvSpPr>
          <p:nvPr>
            <p:ph idx="1"/>
          </p:nvPr>
        </p:nvSpPr>
        <p:spPr>
          <a:xfrm>
            <a:off x="208722" y="1447800"/>
            <a:ext cx="3906078" cy="2590800"/>
          </a:xfrm>
        </p:spPr>
        <p:txBody>
          <a:bodyPr/>
          <a:lstStyle/>
          <a:p>
            <a:pPr eaLnBrk="1" hangingPunct="1">
              <a:spcAft>
                <a:spcPts val="600"/>
              </a:spcAft>
              <a:buFont typeface="Arial" charset="0"/>
              <a:buChar char="•"/>
              <a:defRPr/>
            </a:pPr>
            <a:r>
              <a:rPr lang="en-US" sz="2400" dirty="0">
                <a:sym typeface="Wingdings" panose="05000000000000000000" pitchFamily="2" charset="2"/>
              </a:rPr>
              <a:t>Uses </a:t>
            </a:r>
            <a:r>
              <a:rPr lang="en-US" sz="2400" dirty="0">
                <a:solidFill>
                  <a:srgbClr val="FF0000"/>
                </a:solidFill>
                <a:sym typeface="Wingdings" panose="05000000000000000000" pitchFamily="2" charset="2"/>
              </a:rPr>
              <a:t>2</a:t>
            </a:r>
            <a:r>
              <a:rPr lang="en-US" sz="2400" dirty="0">
                <a:sym typeface="Wingdings" panose="05000000000000000000" pitchFamily="2" charset="2"/>
              </a:rPr>
              <a:t> ATP</a:t>
            </a:r>
          </a:p>
          <a:p>
            <a:pPr eaLnBrk="1" hangingPunct="1">
              <a:spcAft>
                <a:spcPts val="600"/>
              </a:spcAft>
              <a:buFont typeface="Arial" charset="0"/>
              <a:buChar char="•"/>
              <a:defRPr/>
            </a:pPr>
            <a:r>
              <a:rPr lang="en-US" sz="2400" dirty="0">
                <a:sym typeface="Wingdings" panose="05000000000000000000" pitchFamily="2" charset="2"/>
              </a:rPr>
              <a:t>Makes </a:t>
            </a:r>
            <a:r>
              <a:rPr lang="en-US" sz="2400" dirty="0">
                <a:solidFill>
                  <a:srgbClr val="FF0000"/>
                </a:solidFill>
                <a:sym typeface="Wingdings" panose="05000000000000000000" pitchFamily="2" charset="2"/>
              </a:rPr>
              <a:t>4</a:t>
            </a:r>
            <a:r>
              <a:rPr lang="en-US" sz="2400" dirty="0">
                <a:sym typeface="Wingdings" panose="05000000000000000000" pitchFamily="2" charset="2"/>
              </a:rPr>
              <a:t> ATP (NET GAIN=</a:t>
            </a:r>
            <a:r>
              <a:rPr lang="en-US" sz="2400" dirty="0">
                <a:solidFill>
                  <a:srgbClr val="FF0000"/>
                </a:solidFill>
                <a:sym typeface="Wingdings" panose="05000000000000000000" pitchFamily="2" charset="2"/>
              </a:rPr>
              <a:t>2</a:t>
            </a:r>
            <a:r>
              <a:rPr lang="en-US" sz="2400" dirty="0" smtClean="0">
                <a:sym typeface="Wingdings" panose="05000000000000000000" pitchFamily="2" charset="2"/>
              </a:rPr>
              <a:t>)</a:t>
            </a:r>
          </a:p>
          <a:p>
            <a:pPr eaLnBrk="1" hangingPunct="1">
              <a:spcAft>
                <a:spcPts val="600"/>
              </a:spcAft>
              <a:buFont typeface="Arial" charset="0"/>
              <a:buChar char="•"/>
              <a:defRPr/>
            </a:pPr>
            <a:endParaRPr lang="en-US" sz="2400" dirty="0">
              <a:sym typeface="Wingdings" panose="05000000000000000000" pitchFamily="2" charset="2"/>
            </a:endParaRPr>
          </a:p>
          <a:p>
            <a:pPr eaLnBrk="1" hangingPunct="1">
              <a:spcAft>
                <a:spcPts val="600"/>
              </a:spcAft>
              <a:buFont typeface="Arial" charset="0"/>
              <a:buChar char="•"/>
              <a:defRPr/>
            </a:pPr>
            <a:r>
              <a:rPr lang="en-US" sz="2400" dirty="0" smtClean="0">
                <a:solidFill>
                  <a:srgbClr val="FF0000"/>
                </a:solidFill>
              </a:rPr>
              <a:t>One 6-carbon glucose </a:t>
            </a:r>
            <a:r>
              <a:rPr lang="en-US" sz="2400" dirty="0" smtClean="0">
                <a:solidFill>
                  <a:srgbClr val="FF0000"/>
                </a:solidFill>
                <a:sym typeface="Wingdings" panose="05000000000000000000" pitchFamily="2" charset="2"/>
              </a:rPr>
              <a:t>is broken into two 3-carbon pyruvate</a:t>
            </a:r>
          </a:p>
        </p:txBody>
      </p:sp>
      <p:pic>
        <p:nvPicPr>
          <p:cNvPr id="5" name="Picture 2" descr="http://www.accessexcellence.org/RC/VL/GG/ecb/ecb_images/13_03_glycolysis.jpg"/>
          <p:cNvPicPr>
            <a:picLocks noChangeAspect="1" noChangeArrowheads="1"/>
          </p:cNvPicPr>
          <p:nvPr/>
        </p:nvPicPr>
        <p:blipFill rotWithShape="1">
          <a:blip r:embed="rId3" cstate="print"/>
          <a:srcRect l="19366" t="4018" r="23685" b="7450"/>
          <a:stretch/>
        </p:blipFill>
        <p:spPr bwMode="auto">
          <a:xfrm>
            <a:off x="4117157" y="990600"/>
            <a:ext cx="4320702" cy="4990531"/>
          </a:xfrm>
          <a:prstGeom prst="rect">
            <a:avLst/>
          </a:prstGeom>
          <a:noFill/>
        </p:spPr>
      </p:pic>
      <p:sp>
        <p:nvSpPr>
          <p:cNvPr id="2" name="Rectangle 1"/>
          <p:cNvSpPr/>
          <p:nvPr/>
        </p:nvSpPr>
        <p:spPr>
          <a:xfrm>
            <a:off x="428561" y="5870053"/>
            <a:ext cx="8316251" cy="590931"/>
          </a:xfrm>
          <a:prstGeom prst="rect">
            <a:avLst/>
          </a:prstGeom>
        </p:spPr>
        <p:txBody>
          <a:bodyPr wrap="square">
            <a:spAutoFit/>
          </a:bodyPr>
          <a:lstStyle/>
          <a:p>
            <a:pPr eaLnBrk="1" hangingPunct="1">
              <a:lnSpc>
                <a:spcPct val="90000"/>
              </a:lnSpc>
            </a:pPr>
            <a:r>
              <a:rPr lang="en-US" dirty="0"/>
              <a:t>Pyruvate then enters the mitochondria for steps two and three, during which it is broken down </a:t>
            </a:r>
          </a:p>
        </p:txBody>
      </p:sp>
    </p:spTree>
    <p:extLst>
      <p:ext uri="{BB962C8B-B14F-4D97-AF65-F5344CB8AC3E}">
        <p14:creationId xmlns:p14="http://schemas.microsoft.com/office/powerpoint/2010/main" val="1911293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figure_09_10"/>
          <p:cNvPicPr>
            <a:picLocks noChangeAspect="1" noChangeArrowheads="1"/>
          </p:cNvPicPr>
          <p:nvPr/>
        </p:nvPicPr>
        <p:blipFill>
          <a:blip r:embed="rId3" cstate="print"/>
          <a:srcRect/>
          <a:stretch>
            <a:fillRect/>
          </a:stretch>
        </p:blipFill>
        <p:spPr bwMode="auto">
          <a:xfrm>
            <a:off x="304800" y="444500"/>
            <a:ext cx="8531225" cy="5984875"/>
          </a:xfrm>
          <a:prstGeom prst="rect">
            <a:avLst/>
          </a:prstGeom>
          <a:noFill/>
          <a:ln w="9525">
            <a:noFill/>
            <a:miter lim="800000"/>
            <a:headEnd/>
            <a:tailEnd/>
          </a:ln>
          <a:effectLst/>
        </p:spPr>
      </p:pic>
    </p:spTree>
    <p:extLst>
      <p:ext uri="{BB962C8B-B14F-4D97-AF65-F5344CB8AC3E}">
        <p14:creationId xmlns:p14="http://schemas.microsoft.com/office/powerpoint/2010/main" val="4277641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502"/>
          </a:xfrm>
        </p:spPr>
        <p:txBody>
          <a:bodyPr rtlCol="0">
            <a:normAutofit/>
          </a:bodyPr>
          <a:lstStyle/>
          <a:p>
            <a:pPr eaLnBrk="1" fontAlgn="auto" hangingPunct="1">
              <a:spcAft>
                <a:spcPts val="0"/>
              </a:spcAft>
              <a:defRPr/>
            </a:pPr>
            <a:r>
              <a:rPr lang="en-US" dirty="0" smtClean="0"/>
              <a:t>We need LOTS of ATP</a:t>
            </a:r>
            <a:endParaRPr lang="en-US" dirty="0"/>
          </a:p>
        </p:txBody>
      </p:sp>
      <p:sp>
        <p:nvSpPr>
          <p:cNvPr id="53250" name="Content Placeholder 2"/>
          <p:cNvSpPr>
            <a:spLocks noGrp="1"/>
          </p:cNvSpPr>
          <p:nvPr>
            <p:ph idx="1"/>
          </p:nvPr>
        </p:nvSpPr>
        <p:spPr>
          <a:xfrm>
            <a:off x="457200" y="1196502"/>
            <a:ext cx="8229600" cy="5285260"/>
          </a:xfrm>
        </p:spPr>
        <p:txBody>
          <a:bodyPr/>
          <a:lstStyle/>
          <a:p>
            <a:pPr eaLnBrk="1" hangingPunct="1"/>
            <a:r>
              <a:rPr lang="en-US" dirty="0" smtClean="0"/>
              <a:t>Glycolysis</a:t>
            </a:r>
          </a:p>
          <a:p>
            <a:pPr marL="0" indent="0" eaLnBrk="1" hangingPunct="1">
              <a:buNone/>
            </a:pPr>
            <a:r>
              <a:rPr lang="en-US" dirty="0" smtClean="0"/>
              <a:t>	No O2 used</a:t>
            </a:r>
            <a:endParaRPr lang="en-US" dirty="0"/>
          </a:p>
          <a:p>
            <a:pPr marL="0" indent="0" eaLnBrk="1" hangingPunct="1">
              <a:buNone/>
            </a:pPr>
            <a:r>
              <a:rPr lang="en-US" dirty="0" smtClean="0"/>
              <a:t>	doesn’t make enough ATP (&lt;1/4 total)</a:t>
            </a:r>
          </a:p>
          <a:p>
            <a:pPr marL="0" indent="0" eaLnBrk="1" hangingPunct="1">
              <a:buNone/>
            </a:pPr>
            <a:r>
              <a:rPr lang="en-US" dirty="0" smtClean="0"/>
              <a:t>			</a:t>
            </a:r>
            <a:r>
              <a:rPr lang="en-US" sz="2400" i="1" dirty="0" smtClean="0">
                <a:solidFill>
                  <a:srgbClr val="FF0000"/>
                </a:solidFill>
              </a:rPr>
              <a:t>exception:</a:t>
            </a:r>
            <a:r>
              <a:rPr lang="en-US" sz="2400" i="1" dirty="0" smtClean="0"/>
              <a:t> some bacteria and fungi  (yeast)</a:t>
            </a:r>
          </a:p>
          <a:p>
            <a:pPr eaLnBrk="1" hangingPunct="1"/>
            <a:endParaRPr lang="en-US" dirty="0" smtClean="0"/>
          </a:p>
          <a:p>
            <a:pPr eaLnBrk="1" hangingPunct="1"/>
            <a:r>
              <a:rPr lang="en-US" dirty="0" smtClean="0"/>
              <a:t>Two more steps in Cellular Respiration</a:t>
            </a:r>
          </a:p>
          <a:p>
            <a:pPr marL="0" indent="0" eaLnBrk="1" hangingPunct="1">
              <a:buNone/>
            </a:pPr>
            <a:r>
              <a:rPr lang="en-US" dirty="0" smtClean="0"/>
              <a:t>	</a:t>
            </a:r>
            <a:r>
              <a:rPr lang="en-US" dirty="0" err="1" smtClean="0"/>
              <a:t>Kreb</a:t>
            </a:r>
            <a:r>
              <a:rPr lang="en-US" dirty="0" smtClean="0"/>
              <a:t> Cycle – </a:t>
            </a:r>
            <a:r>
              <a:rPr lang="en-US" dirty="0" smtClean="0">
                <a:solidFill>
                  <a:srgbClr val="FF0000"/>
                </a:solidFill>
              </a:rPr>
              <a:t>Needs O2</a:t>
            </a:r>
          </a:p>
          <a:p>
            <a:pPr marL="0" indent="0" eaLnBrk="1" hangingPunct="1">
              <a:buNone/>
            </a:pPr>
            <a:r>
              <a:rPr lang="en-US" dirty="0" smtClean="0"/>
              <a:t>	“Oxidative phosphorylation” – </a:t>
            </a:r>
            <a:r>
              <a:rPr lang="en-US" dirty="0" smtClean="0">
                <a:solidFill>
                  <a:srgbClr val="FF0000"/>
                </a:solidFill>
              </a:rPr>
              <a:t>needs O2</a:t>
            </a:r>
          </a:p>
          <a:p>
            <a:pPr marL="1257300" lvl="3" indent="0" eaLnBrk="1" hangingPunct="1">
              <a:buNone/>
            </a:pPr>
            <a:r>
              <a:rPr lang="en-US" dirty="0" smtClean="0">
                <a:solidFill>
                  <a:srgbClr val="FF0000"/>
                </a:solidFill>
              </a:rPr>
              <a:t>				Most ATP made here</a:t>
            </a:r>
            <a:endParaRPr lang="en-US" dirty="0">
              <a:solidFill>
                <a:srgbClr val="FF0000"/>
              </a:solidFill>
            </a:endParaRPr>
          </a:p>
        </p:txBody>
      </p:sp>
    </p:spTree>
    <p:extLst>
      <p:ext uri="{BB962C8B-B14F-4D97-AF65-F5344CB8AC3E}">
        <p14:creationId xmlns:p14="http://schemas.microsoft.com/office/powerpoint/2010/main" val="2275796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73238"/>
          </a:xfrm>
        </p:spPr>
        <p:txBody>
          <a:bodyPr rtlCol="0">
            <a:normAutofit/>
          </a:bodyPr>
          <a:lstStyle/>
          <a:p>
            <a:pPr eaLnBrk="1" fontAlgn="auto" hangingPunct="1">
              <a:spcAft>
                <a:spcPts val="0"/>
              </a:spcAft>
              <a:defRPr/>
            </a:pPr>
            <a:r>
              <a:rPr lang="en-US" sz="4000" dirty="0" smtClean="0"/>
              <a:t>Krebs Cycle: Stage 2 of Cellular Metabolism</a:t>
            </a:r>
            <a:endParaRPr lang="en-US" sz="4000" dirty="0"/>
          </a:p>
        </p:txBody>
      </p:sp>
      <p:sp>
        <p:nvSpPr>
          <p:cNvPr id="53250" name="Content Placeholder 2"/>
          <p:cNvSpPr>
            <a:spLocks noGrp="1"/>
          </p:cNvSpPr>
          <p:nvPr>
            <p:ph idx="1"/>
          </p:nvPr>
        </p:nvSpPr>
        <p:spPr>
          <a:xfrm>
            <a:off x="152400" y="1773238"/>
            <a:ext cx="8229600" cy="4525962"/>
          </a:xfrm>
        </p:spPr>
        <p:txBody>
          <a:bodyPr/>
          <a:lstStyle/>
          <a:p>
            <a:pPr eaLnBrk="1" hangingPunct="1"/>
            <a:r>
              <a:rPr lang="en-US" b="1" dirty="0" smtClean="0"/>
              <a:t>“aerobic” </a:t>
            </a:r>
            <a:r>
              <a:rPr lang="en-US" dirty="0" smtClean="0"/>
              <a:t>– uses oxygen</a:t>
            </a:r>
          </a:p>
          <a:p>
            <a:pPr eaLnBrk="1" hangingPunct="1"/>
            <a:endParaRPr lang="en-US" dirty="0" smtClean="0"/>
          </a:p>
          <a:p>
            <a:pPr eaLnBrk="1" hangingPunct="1"/>
            <a:r>
              <a:rPr lang="en-US" dirty="0" smtClean="0"/>
              <a:t>Happens in mitochondria</a:t>
            </a:r>
          </a:p>
          <a:p>
            <a:pPr eaLnBrk="1" hangingPunct="1"/>
            <a:endParaRPr lang="en-US" dirty="0" smtClean="0"/>
          </a:p>
          <a:p>
            <a:pPr eaLnBrk="1" hangingPunct="1"/>
            <a:r>
              <a:rPr lang="en-US" dirty="0" smtClean="0"/>
              <a:t>Lots of mitochondria in muscle</a:t>
            </a:r>
          </a:p>
          <a:p>
            <a:pPr lvl="2" eaLnBrk="1" hangingPunct="1"/>
            <a:r>
              <a:rPr lang="en-US" dirty="0" smtClean="0"/>
              <a:t>Lots of energy for muscle</a:t>
            </a:r>
          </a:p>
          <a:p>
            <a:pPr lvl="2" eaLnBrk="1" hangingPunct="1"/>
            <a:r>
              <a:rPr lang="en-US" dirty="0" smtClean="0"/>
              <a:t>Requires lots of blood flow  (oxygen for mitochondria)</a:t>
            </a:r>
          </a:p>
        </p:txBody>
      </p:sp>
      <p:pic>
        <p:nvPicPr>
          <p:cNvPr id="3" name="Picture 2"/>
          <p:cNvPicPr>
            <a:picLocks noChangeAspect="1"/>
          </p:cNvPicPr>
          <p:nvPr/>
        </p:nvPicPr>
        <p:blipFill>
          <a:blip r:embed="rId2"/>
          <a:stretch>
            <a:fillRect/>
          </a:stretch>
        </p:blipFill>
        <p:spPr>
          <a:xfrm>
            <a:off x="4853627" y="1600200"/>
            <a:ext cx="3676224" cy="1364791"/>
          </a:xfrm>
          <a:prstGeom prst="rect">
            <a:avLst/>
          </a:prstGeom>
        </p:spPr>
      </p:pic>
    </p:spTree>
    <p:extLst>
      <p:ext uri="{BB962C8B-B14F-4D97-AF65-F5344CB8AC3E}">
        <p14:creationId xmlns:p14="http://schemas.microsoft.com/office/powerpoint/2010/main" val="4171645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12"/>
            <a:ext cx="8229600" cy="1143000"/>
          </a:xfrm>
        </p:spPr>
        <p:txBody>
          <a:bodyPr rtlCol="0">
            <a:normAutofit/>
          </a:bodyPr>
          <a:lstStyle/>
          <a:p>
            <a:pPr eaLnBrk="1" fontAlgn="auto" hangingPunct="1">
              <a:spcAft>
                <a:spcPts val="0"/>
              </a:spcAft>
              <a:defRPr/>
            </a:pPr>
            <a:r>
              <a:rPr lang="en-US" sz="3800" dirty="0">
                <a:solidFill>
                  <a:srgbClr val="FF0000"/>
                </a:solidFill>
              </a:rPr>
              <a:t>Krebs Cycle</a:t>
            </a:r>
            <a:r>
              <a:rPr lang="en-US" sz="3800" dirty="0"/>
              <a:t>: Cellular Metabolism (</a:t>
            </a:r>
            <a:r>
              <a:rPr lang="en-US" sz="3800" dirty="0">
                <a:solidFill>
                  <a:srgbClr val="FF0000"/>
                </a:solidFill>
              </a:rPr>
              <a:t>part2</a:t>
            </a:r>
            <a:r>
              <a:rPr lang="en-US" sz="3800" dirty="0"/>
              <a:t>)</a:t>
            </a:r>
          </a:p>
        </p:txBody>
      </p:sp>
      <p:sp>
        <p:nvSpPr>
          <p:cNvPr id="54274" name="Content Placeholder 2"/>
          <p:cNvSpPr>
            <a:spLocks noGrp="1"/>
          </p:cNvSpPr>
          <p:nvPr>
            <p:ph idx="1"/>
          </p:nvPr>
        </p:nvSpPr>
        <p:spPr>
          <a:xfrm>
            <a:off x="564204" y="1084633"/>
            <a:ext cx="8229600" cy="5569086"/>
          </a:xfrm>
        </p:spPr>
        <p:txBody>
          <a:bodyPr/>
          <a:lstStyle/>
          <a:p>
            <a:pPr eaLnBrk="1" hangingPunct="1"/>
            <a:r>
              <a:rPr lang="en-US" sz="2800" dirty="0" smtClean="0"/>
              <a:t>Pyruvate </a:t>
            </a:r>
            <a:r>
              <a:rPr lang="en-US" sz="2800" dirty="0" smtClean="0">
                <a:sym typeface="Wingdings" pitchFamily="2" charset="2"/>
              </a:rPr>
              <a:t>into </a:t>
            </a:r>
            <a:r>
              <a:rPr lang="en-US" sz="2800" dirty="0" smtClean="0"/>
              <a:t>mitochondria</a:t>
            </a:r>
          </a:p>
          <a:p>
            <a:pPr marL="0" indent="0" eaLnBrk="1" hangingPunct="1">
              <a:buNone/>
            </a:pPr>
            <a:r>
              <a:rPr lang="en-US" sz="2800" dirty="0" smtClean="0"/>
              <a:t>			output (product) from glycolysis</a:t>
            </a:r>
          </a:p>
          <a:p>
            <a:pPr marL="0" indent="0" eaLnBrk="1" hangingPunct="1">
              <a:buNone/>
            </a:pPr>
            <a:r>
              <a:rPr lang="en-US" sz="2800" dirty="0"/>
              <a:t>	</a:t>
            </a:r>
            <a:r>
              <a:rPr lang="en-US" sz="2800" dirty="0" smtClean="0"/>
              <a:t>		will be used as input (reactant) for Krebs</a:t>
            </a:r>
          </a:p>
          <a:p>
            <a:pPr marL="0" indent="0" eaLnBrk="1" hangingPunct="1">
              <a:buNone/>
            </a:pPr>
            <a:r>
              <a:rPr lang="en-US" sz="2800" dirty="0"/>
              <a:t>	</a:t>
            </a:r>
            <a:r>
              <a:rPr lang="en-US" sz="2800" dirty="0" smtClean="0"/>
              <a:t>		</a:t>
            </a:r>
            <a:r>
              <a:rPr lang="en-US" sz="2800" dirty="0" smtClean="0">
                <a:solidFill>
                  <a:srgbClr val="FF0000"/>
                </a:solidFill>
              </a:rPr>
              <a:t>must be modified first!!!</a:t>
            </a:r>
            <a:endParaRPr lang="en-US" sz="2800" dirty="0">
              <a:solidFill>
                <a:srgbClr val="FF0000"/>
              </a:solidFill>
            </a:endParaRPr>
          </a:p>
          <a:p>
            <a:pPr eaLnBrk="1" hangingPunct="1"/>
            <a:r>
              <a:rPr lang="en-US" sz="2800" dirty="0" smtClean="0"/>
              <a:t> </a:t>
            </a:r>
          </a:p>
          <a:p>
            <a:pPr eaLnBrk="1" hangingPunct="1"/>
            <a:r>
              <a:rPr lang="en-US" sz="2800" dirty="0" smtClean="0"/>
              <a:t>Pyruvate </a:t>
            </a:r>
            <a:r>
              <a:rPr lang="en-US" sz="2800" dirty="0" smtClean="0">
                <a:sym typeface="Wingdings" pitchFamily="2" charset="2"/>
              </a:rPr>
              <a:t> </a:t>
            </a:r>
            <a:r>
              <a:rPr lang="en-US" sz="2800" dirty="0" smtClean="0"/>
              <a:t>acetyl CoA (</a:t>
            </a:r>
            <a:r>
              <a:rPr lang="en-US" sz="2800" dirty="0" smtClean="0">
                <a:solidFill>
                  <a:srgbClr val="FF0000"/>
                </a:solidFill>
              </a:rPr>
              <a:t>requires oxygen</a:t>
            </a:r>
            <a:r>
              <a:rPr lang="en-US" sz="2800" dirty="0" smtClean="0"/>
              <a:t>)</a:t>
            </a:r>
          </a:p>
          <a:p>
            <a:pPr eaLnBrk="1" hangingPunct="1"/>
            <a:r>
              <a:rPr lang="en-US" sz="2800" dirty="0" smtClean="0"/>
              <a:t>Krebs (a.k.a. “Citric Acid Cycle”) makes ENERGY</a:t>
            </a:r>
          </a:p>
          <a:p>
            <a:pPr marL="457200" lvl="1" indent="0" eaLnBrk="1" hangingPunct="1">
              <a:buNone/>
            </a:pPr>
            <a:r>
              <a:rPr lang="en-US" sz="2400" dirty="0"/>
              <a:t>	</a:t>
            </a:r>
            <a:r>
              <a:rPr lang="en-US" sz="2400" dirty="0" smtClean="0"/>
              <a:t>a little ATP</a:t>
            </a:r>
          </a:p>
          <a:p>
            <a:pPr marL="457200" lvl="1" indent="0" eaLnBrk="1" hangingPunct="1">
              <a:buNone/>
            </a:pPr>
            <a:r>
              <a:rPr lang="en-US" sz="2400" dirty="0"/>
              <a:t>	</a:t>
            </a:r>
            <a:r>
              <a:rPr lang="en-US" sz="2400" dirty="0" smtClean="0"/>
              <a:t>a LOT of NADH</a:t>
            </a:r>
          </a:p>
          <a:p>
            <a:pPr marL="457200" lvl="1" indent="0" eaLnBrk="1" hangingPunct="1">
              <a:buNone/>
            </a:pPr>
            <a:r>
              <a:rPr lang="en-US" sz="2400" dirty="0"/>
              <a:t>	</a:t>
            </a:r>
            <a:r>
              <a:rPr lang="en-US" sz="2400" dirty="0" smtClean="0"/>
              <a:t>a little FADH</a:t>
            </a:r>
            <a:r>
              <a:rPr lang="en-US" sz="2400" baseline="-25000" dirty="0" smtClean="0"/>
              <a:t>2</a:t>
            </a:r>
            <a:r>
              <a:rPr lang="en-US" sz="2400" dirty="0" smtClean="0"/>
              <a:t>, </a:t>
            </a:r>
            <a:endParaRPr lang="en-US" sz="2400" baseline="-25000" dirty="0" smtClean="0"/>
          </a:p>
          <a:p>
            <a:pPr eaLnBrk="1" hangingPunct="1"/>
            <a:endParaRPr lang="en-US" baseline="-25000" dirty="0" smtClean="0"/>
          </a:p>
        </p:txBody>
      </p:sp>
    </p:spTree>
    <p:extLst>
      <p:ext uri="{BB962C8B-B14F-4D97-AF65-F5344CB8AC3E}">
        <p14:creationId xmlns:p14="http://schemas.microsoft.com/office/powerpoint/2010/main" val="3556515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12"/>
            <a:ext cx="8229600" cy="1143000"/>
          </a:xfrm>
        </p:spPr>
        <p:txBody>
          <a:bodyPr rtlCol="0">
            <a:normAutofit/>
          </a:bodyPr>
          <a:lstStyle/>
          <a:p>
            <a:pPr eaLnBrk="1" fontAlgn="auto" hangingPunct="1">
              <a:spcAft>
                <a:spcPts val="0"/>
              </a:spcAft>
              <a:defRPr/>
            </a:pPr>
            <a:r>
              <a:rPr lang="en-US" sz="3800" dirty="0"/>
              <a:t>Krebs Cycle: Cellular Metabolism (part2)</a:t>
            </a:r>
          </a:p>
        </p:txBody>
      </p:sp>
      <p:sp>
        <p:nvSpPr>
          <p:cNvPr id="54274" name="Content Placeholder 2"/>
          <p:cNvSpPr>
            <a:spLocks noGrp="1"/>
          </p:cNvSpPr>
          <p:nvPr>
            <p:ph idx="1"/>
          </p:nvPr>
        </p:nvSpPr>
        <p:spPr>
          <a:xfrm>
            <a:off x="564204" y="1084633"/>
            <a:ext cx="8229600" cy="1353767"/>
          </a:xfrm>
        </p:spPr>
        <p:txBody>
          <a:bodyPr/>
          <a:lstStyle/>
          <a:p>
            <a:pPr eaLnBrk="1" hangingPunct="1"/>
            <a:r>
              <a:rPr lang="en-US" sz="2800" dirty="0" smtClean="0"/>
              <a:t>Pyruvate </a:t>
            </a:r>
            <a:r>
              <a:rPr lang="en-US" sz="2800" dirty="0" smtClean="0">
                <a:sym typeface="Wingdings" pitchFamily="2" charset="2"/>
              </a:rPr>
              <a:t> </a:t>
            </a:r>
            <a:r>
              <a:rPr lang="en-US" sz="2800" dirty="0" smtClean="0"/>
              <a:t>acetyl CoA (</a:t>
            </a:r>
            <a:r>
              <a:rPr lang="en-US" sz="2800" dirty="0" smtClean="0">
                <a:solidFill>
                  <a:srgbClr val="FF0000"/>
                </a:solidFill>
              </a:rPr>
              <a:t>requires oxygen</a:t>
            </a:r>
            <a:r>
              <a:rPr lang="en-US" sz="2800" dirty="0" smtClean="0"/>
              <a:t>)</a:t>
            </a:r>
          </a:p>
          <a:p>
            <a:pPr eaLnBrk="1" hangingPunct="1"/>
            <a:r>
              <a:rPr lang="en-US" sz="2800" dirty="0" smtClean="0"/>
              <a:t>Krebs (a.k.a. “Citric Acid Cycle”) makes ENERGY</a:t>
            </a:r>
          </a:p>
          <a:p>
            <a:pPr marL="457200" lvl="1" indent="0" eaLnBrk="1" hangingPunct="1">
              <a:buNone/>
            </a:pPr>
            <a:r>
              <a:rPr lang="en-US" sz="2400" dirty="0"/>
              <a:t>	</a:t>
            </a:r>
            <a:r>
              <a:rPr lang="en-US" sz="2400" dirty="0" smtClean="0"/>
              <a:t>a little ATP, </a:t>
            </a:r>
            <a:r>
              <a:rPr lang="en-US" sz="2400" dirty="0" smtClean="0">
                <a:solidFill>
                  <a:srgbClr val="FF0000"/>
                </a:solidFill>
              </a:rPr>
              <a:t>LOTS of NADH</a:t>
            </a:r>
            <a:r>
              <a:rPr lang="en-US" sz="2400" dirty="0" smtClean="0"/>
              <a:t>, a little FADH</a:t>
            </a:r>
            <a:r>
              <a:rPr lang="en-US" sz="2400" baseline="-25000" dirty="0" smtClean="0"/>
              <a:t>2</a:t>
            </a:r>
            <a:r>
              <a:rPr lang="en-US" sz="2400" dirty="0" smtClean="0"/>
              <a:t>, </a:t>
            </a:r>
            <a:endParaRPr lang="en-US" sz="2400" baseline="-25000" dirty="0" smtClean="0"/>
          </a:p>
        </p:txBody>
      </p:sp>
      <p:pic>
        <p:nvPicPr>
          <p:cNvPr id="4" name="Picture 2" descr="figure_09_12"/>
          <p:cNvPicPr>
            <a:picLocks noChangeAspect="1" noChangeArrowheads="1"/>
          </p:cNvPicPr>
          <p:nvPr/>
        </p:nvPicPr>
        <p:blipFill rotWithShape="1">
          <a:blip r:embed="rId2" cstate="print"/>
          <a:srcRect t="22143" b="6602"/>
          <a:stretch/>
        </p:blipFill>
        <p:spPr bwMode="auto">
          <a:xfrm>
            <a:off x="924126" y="2551828"/>
            <a:ext cx="7509821" cy="3527960"/>
          </a:xfrm>
          <a:prstGeom prst="rect">
            <a:avLst/>
          </a:prstGeom>
          <a:noFill/>
          <a:ln w="9525">
            <a:noFill/>
            <a:miter lim="800000"/>
            <a:headEnd/>
            <a:tailEnd/>
          </a:ln>
          <a:effectLst/>
        </p:spPr>
      </p:pic>
      <p:sp>
        <p:nvSpPr>
          <p:cNvPr id="5" name="Rectangle 4"/>
          <p:cNvSpPr/>
          <p:nvPr/>
        </p:nvSpPr>
        <p:spPr>
          <a:xfrm>
            <a:off x="2438400" y="6193216"/>
            <a:ext cx="3975768" cy="379591"/>
          </a:xfrm>
          <a:prstGeom prst="rect">
            <a:avLst/>
          </a:prstGeom>
        </p:spPr>
        <p:txBody>
          <a:bodyPr wrap="none">
            <a:spAutoFit/>
          </a:bodyPr>
          <a:lstStyle/>
          <a:p>
            <a:pPr marL="0" indent="0" eaLnBrk="1" hangingPunct="1">
              <a:buNone/>
            </a:pPr>
            <a:r>
              <a:rPr lang="en-US" sz="2800" baseline="-25000" dirty="0">
                <a:solidFill>
                  <a:srgbClr val="FF0000"/>
                </a:solidFill>
              </a:rPr>
              <a:t>Why the Krebs </a:t>
            </a:r>
            <a:r>
              <a:rPr lang="en-US" sz="2800" baseline="-25000" dirty="0" smtClean="0">
                <a:solidFill>
                  <a:srgbClr val="FF0000"/>
                </a:solidFill>
              </a:rPr>
              <a:t>Cycle needs oxygen</a:t>
            </a:r>
            <a:endParaRPr lang="en-US" sz="2800" baseline="-25000" dirty="0">
              <a:solidFill>
                <a:srgbClr val="FF0000"/>
              </a:solidFill>
            </a:endParaRPr>
          </a:p>
        </p:txBody>
      </p:sp>
      <p:sp>
        <p:nvSpPr>
          <p:cNvPr id="7" name="Rectangle 6"/>
          <p:cNvSpPr/>
          <p:nvPr/>
        </p:nvSpPr>
        <p:spPr>
          <a:xfrm>
            <a:off x="1752600" y="4315808"/>
            <a:ext cx="756938" cy="369332"/>
          </a:xfrm>
          <a:prstGeom prst="rect">
            <a:avLst/>
          </a:prstGeom>
        </p:spPr>
        <p:txBody>
          <a:bodyPr wrap="none">
            <a:spAutoFit/>
          </a:bodyPr>
          <a:lstStyle/>
          <a:p>
            <a:r>
              <a:rPr lang="en-US" baseline="-25000" dirty="0" smtClean="0">
                <a:solidFill>
                  <a:srgbClr val="FF0000"/>
                </a:solidFill>
              </a:rPr>
              <a:t>uses O2</a:t>
            </a:r>
            <a:endParaRPr lang="en-US" dirty="0"/>
          </a:p>
        </p:txBody>
      </p:sp>
      <p:sp>
        <p:nvSpPr>
          <p:cNvPr id="10" name="Rectangle 9"/>
          <p:cNvSpPr/>
          <p:nvPr/>
        </p:nvSpPr>
        <p:spPr>
          <a:xfrm>
            <a:off x="4193531" y="3963758"/>
            <a:ext cx="756938" cy="369332"/>
          </a:xfrm>
          <a:prstGeom prst="rect">
            <a:avLst/>
          </a:prstGeom>
        </p:spPr>
        <p:txBody>
          <a:bodyPr wrap="none">
            <a:spAutoFit/>
          </a:bodyPr>
          <a:lstStyle/>
          <a:p>
            <a:r>
              <a:rPr lang="en-US" baseline="-25000" dirty="0" smtClean="0">
                <a:solidFill>
                  <a:srgbClr val="FF0000"/>
                </a:solidFill>
              </a:rPr>
              <a:t>uses O2</a:t>
            </a:r>
            <a:endParaRPr lang="en-US" dirty="0"/>
          </a:p>
        </p:txBody>
      </p:sp>
      <p:sp>
        <p:nvSpPr>
          <p:cNvPr id="11" name="Rectangle 10"/>
          <p:cNvSpPr/>
          <p:nvPr/>
        </p:nvSpPr>
        <p:spPr>
          <a:xfrm>
            <a:off x="5870454" y="3890240"/>
            <a:ext cx="756938" cy="369332"/>
          </a:xfrm>
          <a:prstGeom prst="rect">
            <a:avLst/>
          </a:prstGeom>
        </p:spPr>
        <p:txBody>
          <a:bodyPr wrap="none">
            <a:spAutoFit/>
          </a:bodyPr>
          <a:lstStyle/>
          <a:p>
            <a:r>
              <a:rPr lang="en-US" baseline="-25000" dirty="0" smtClean="0">
                <a:solidFill>
                  <a:srgbClr val="FF0000"/>
                </a:solidFill>
              </a:rPr>
              <a:t>uses O2</a:t>
            </a:r>
            <a:endParaRPr lang="en-US" dirty="0"/>
          </a:p>
        </p:txBody>
      </p:sp>
    </p:spTree>
    <p:extLst>
      <p:ext uri="{BB962C8B-B14F-4D97-AF65-F5344CB8AC3E}">
        <p14:creationId xmlns:p14="http://schemas.microsoft.com/office/powerpoint/2010/main" val="600037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4093"/>
          </a:xfrm>
        </p:spPr>
        <p:txBody>
          <a:bodyPr rtlCol="0">
            <a:normAutofit/>
          </a:bodyPr>
          <a:lstStyle/>
          <a:p>
            <a:pPr eaLnBrk="1" fontAlgn="auto" hangingPunct="1">
              <a:spcAft>
                <a:spcPts val="0"/>
              </a:spcAft>
              <a:defRPr/>
            </a:pPr>
            <a:r>
              <a:rPr lang="en-US" sz="3600" dirty="0" smtClean="0"/>
              <a:t>About those NADHs</a:t>
            </a:r>
            <a:endParaRPr lang="en-US" sz="3600" dirty="0"/>
          </a:p>
        </p:txBody>
      </p:sp>
      <p:sp>
        <p:nvSpPr>
          <p:cNvPr id="54274" name="Content Placeholder 2"/>
          <p:cNvSpPr>
            <a:spLocks noGrp="1"/>
          </p:cNvSpPr>
          <p:nvPr>
            <p:ph idx="1"/>
          </p:nvPr>
        </p:nvSpPr>
        <p:spPr>
          <a:xfrm>
            <a:off x="457200" y="948732"/>
            <a:ext cx="8229600" cy="5177432"/>
          </a:xfrm>
        </p:spPr>
        <p:txBody>
          <a:bodyPr/>
          <a:lstStyle/>
          <a:p>
            <a:pPr marL="0" lvl="1" indent="0" eaLnBrk="1" hangingPunct="1">
              <a:buNone/>
            </a:pPr>
            <a:r>
              <a:rPr lang="en-US" dirty="0" smtClean="0">
                <a:solidFill>
                  <a:srgbClr val="FF0000"/>
                </a:solidFill>
              </a:rPr>
              <a:t>NAD+ picks </a:t>
            </a:r>
            <a:r>
              <a:rPr lang="en-US" dirty="0">
                <a:solidFill>
                  <a:srgbClr val="FF0000"/>
                </a:solidFill>
              </a:rPr>
              <a:t>up electrons and hydrogen </a:t>
            </a:r>
            <a:r>
              <a:rPr lang="en-US" dirty="0"/>
              <a:t>released from </a:t>
            </a:r>
            <a:r>
              <a:rPr lang="en-US" dirty="0">
                <a:solidFill>
                  <a:srgbClr val="FF0000"/>
                </a:solidFill>
              </a:rPr>
              <a:t>c</a:t>
            </a:r>
            <a:r>
              <a:rPr lang="en-US" dirty="0"/>
              <a:t>atabolic </a:t>
            </a:r>
            <a:r>
              <a:rPr lang="en-US" dirty="0" smtClean="0"/>
              <a:t>reactions</a:t>
            </a:r>
          </a:p>
          <a:p>
            <a:pPr marL="0" lvl="1" indent="0" eaLnBrk="1" hangingPunct="1">
              <a:buNone/>
            </a:pPr>
            <a:endParaRPr lang="en-US" dirty="0"/>
          </a:p>
          <a:p>
            <a:pPr marL="0" lvl="1" indent="0" eaLnBrk="1" hangingPunct="1">
              <a:buNone/>
            </a:pPr>
            <a:endParaRPr lang="en-US" dirty="0" smtClean="0"/>
          </a:p>
          <a:p>
            <a:pPr marL="0" lvl="1" indent="0" eaLnBrk="1" hangingPunct="1">
              <a:buNone/>
            </a:pPr>
            <a:endParaRPr lang="en-US" dirty="0" smtClean="0"/>
          </a:p>
          <a:p>
            <a:pPr marL="0" lvl="1" indent="0" eaLnBrk="1" hangingPunct="1">
              <a:buNone/>
            </a:pPr>
            <a:endParaRPr lang="en-US" dirty="0"/>
          </a:p>
          <a:p>
            <a:pPr marL="0" lvl="1" indent="0" eaLnBrk="1" hangingPunct="1">
              <a:buNone/>
            </a:pPr>
            <a:r>
              <a:rPr lang="en-US" dirty="0" smtClean="0"/>
              <a:t>Why:  So we can use them later &amp; make more ATP</a:t>
            </a:r>
            <a:endParaRPr lang="en-US" sz="2800" dirty="0" smtClean="0"/>
          </a:p>
          <a:p>
            <a:pPr marL="0" indent="0" eaLnBrk="1" hangingPunct="1">
              <a:buNone/>
            </a:pPr>
            <a:r>
              <a:rPr lang="en-US" sz="2800" dirty="0" smtClean="0"/>
              <a:t> </a:t>
            </a:r>
            <a:endParaRPr lang="en-US" baseline="-25000" dirty="0" smtClean="0"/>
          </a:p>
        </p:txBody>
      </p:sp>
      <p:pic>
        <p:nvPicPr>
          <p:cNvPr id="3" name="Picture 2"/>
          <p:cNvPicPr>
            <a:picLocks noChangeAspect="1"/>
          </p:cNvPicPr>
          <p:nvPr/>
        </p:nvPicPr>
        <p:blipFill rotWithShape="1">
          <a:blip r:embed="rId2"/>
          <a:srcRect l="33334" t="35185" r="22499" b="55185"/>
          <a:stretch/>
        </p:blipFill>
        <p:spPr>
          <a:xfrm>
            <a:off x="457200" y="2484685"/>
            <a:ext cx="8077200" cy="990600"/>
          </a:xfrm>
          <a:prstGeom prst="rect">
            <a:avLst/>
          </a:prstGeom>
        </p:spPr>
      </p:pic>
    </p:spTree>
    <p:extLst>
      <p:ext uri="{BB962C8B-B14F-4D97-AF65-F5344CB8AC3E}">
        <p14:creationId xmlns:p14="http://schemas.microsoft.com/office/powerpoint/2010/main" val="280173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600" dirty="0"/>
              <a:t>Krebs Cycle: Cellular Metabolism (part2)</a:t>
            </a:r>
          </a:p>
        </p:txBody>
      </p:sp>
      <p:sp>
        <p:nvSpPr>
          <p:cNvPr id="54274" name="Content Placeholder 2"/>
          <p:cNvSpPr>
            <a:spLocks noGrp="1"/>
          </p:cNvSpPr>
          <p:nvPr>
            <p:ph idx="1"/>
          </p:nvPr>
        </p:nvSpPr>
        <p:spPr/>
        <p:txBody>
          <a:bodyPr/>
          <a:lstStyle/>
          <a:p>
            <a:pPr marL="0" indent="0" eaLnBrk="1" hangingPunct="1">
              <a:buNone/>
            </a:pPr>
            <a:r>
              <a:rPr lang="en-US" sz="2800" dirty="0" smtClean="0"/>
              <a:t>Krebs Releases </a:t>
            </a:r>
            <a:r>
              <a:rPr lang="en-US" sz="2800" dirty="0"/>
              <a:t>Carbon </a:t>
            </a:r>
            <a:r>
              <a:rPr lang="en-US" sz="2800" dirty="0" smtClean="0"/>
              <a:t>Dioxide (why we exhale CO2)</a:t>
            </a:r>
          </a:p>
          <a:p>
            <a:pPr marL="0" indent="0" eaLnBrk="1" hangingPunct="1">
              <a:buNone/>
            </a:pPr>
            <a:r>
              <a:rPr lang="en-US" sz="2800" dirty="0" smtClean="0">
                <a:solidFill>
                  <a:srgbClr val="FF0000"/>
                </a:solidFill>
              </a:rPr>
              <a:t>Oxygen needed </a:t>
            </a:r>
            <a:r>
              <a:rPr lang="en-US" sz="2800" dirty="0" smtClean="0"/>
              <a:t>to start </a:t>
            </a:r>
            <a:r>
              <a:rPr lang="en-US" sz="2800" dirty="0" err="1" smtClean="0">
                <a:solidFill>
                  <a:srgbClr val="FF0000"/>
                </a:solidFill>
              </a:rPr>
              <a:t>pyruvate</a:t>
            </a:r>
            <a:r>
              <a:rPr lang="en-US" sz="2800" dirty="0" err="1" smtClean="0">
                <a:solidFill>
                  <a:srgbClr val="FF0000"/>
                </a:solidFill>
                <a:sym typeface="Wingdings" panose="05000000000000000000" pitchFamily="2" charset="2"/>
              </a:rPr>
              <a:t></a:t>
            </a:r>
            <a:r>
              <a:rPr lang="en-US" sz="2800" dirty="0" err="1" smtClean="0">
                <a:solidFill>
                  <a:srgbClr val="FF0000"/>
                </a:solidFill>
              </a:rPr>
              <a:t>AcetylCoA</a:t>
            </a:r>
            <a:endParaRPr lang="en-US" sz="2800" dirty="0" smtClean="0">
              <a:solidFill>
                <a:srgbClr val="FF0000"/>
              </a:solidFill>
            </a:endParaRPr>
          </a:p>
          <a:p>
            <a:pPr marL="0" indent="0" eaLnBrk="1" hangingPunct="1">
              <a:buNone/>
            </a:pPr>
            <a:r>
              <a:rPr lang="en-US" sz="2800" dirty="0" smtClean="0"/>
              <a:t>Break carbon chains apart</a:t>
            </a:r>
          </a:p>
          <a:p>
            <a:pPr marL="0" indent="0" eaLnBrk="1" hangingPunct="1">
              <a:buNone/>
            </a:pPr>
            <a:r>
              <a:rPr lang="en-US" sz="2800" dirty="0" smtClean="0"/>
              <a:t>	capture hydrogens and high energy electrons</a:t>
            </a:r>
            <a:endParaRPr lang="en-US" sz="2800" dirty="0"/>
          </a:p>
          <a:p>
            <a:pPr marL="0" indent="0" eaLnBrk="1" hangingPunct="1">
              <a:buNone/>
            </a:pPr>
            <a:r>
              <a:rPr lang="en-US" sz="2800" dirty="0" smtClean="0"/>
              <a:t>	use them later to power production of </a:t>
            </a:r>
          </a:p>
          <a:p>
            <a:pPr marL="0" indent="0" eaLnBrk="1" hangingPunct="1">
              <a:buNone/>
            </a:pPr>
            <a:endParaRPr lang="en-US" sz="1400" dirty="0" smtClean="0"/>
          </a:p>
          <a:p>
            <a:pPr marL="0" indent="0" eaLnBrk="1" hangingPunct="1">
              <a:buNone/>
            </a:pPr>
            <a:r>
              <a:rPr lang="en-US" sz="2800" dirty="0" smtClean="0"/>
              <a:t>energy molecules from Krebs: </a:t>
            </a:r>
            <a:r>
              <a:rPr lang="en-US" sz="2800" dirty="0" smtClean="0">
                <a:solidFill>
                  <a:srgbClr val="FFC000"/>
                </a:solidFill>
              </a:rPr>
              <a:t>            </a:t>
            </a:r>
            <a:r>
              <a:rPr lang="en-US" sz="2800" dirty="0" smtClean="0"/>
              <a:t>, </a:t>
            </a:r>
            <a:r>
              <a:rPr lang="en-US" sz="4000" dirty="0" smtClean="0"/>
              <a:t>NADH</a:t>
            </a:r>
            <a:r>
              <a:rPr lang="en-US" sz="2800" dirty="0" smtClean="0"/>
              <a:t>, </a:t>
            </a:r>
            <a:r>
              <a:rPr lang="en-US" sz="2000" dirty="0" smtClean="0"/>
              <a:t>FADH2</a:t>
            </a:r>
          </a:p>
          <a:p>
            <a:pPr marL="0" lvl="1" indent="0" eaLnBrk="1" hangingPunct="1">
              <a:buNone/>
            </a:pPr>
            <a:r>
              <a:rPr lang="en-US" dirty="0" smtClean="0"/>
              <a:t>Why NADH &amp; FADH2?  </a:t>
            </a:r>
          </a:p>
          <a:p>
            <a:pPr marL="0" lvl="1" indent="0" eaLnBrk="1" hangingPunct="1">
              <a:buNone/>
            </a:pPr>
            <a:r>
              <a:rPr lang="en-US" dirty="0"/>
              <a:t>	</a:t>
            </a:r>
            <a:r>
              <a:rPr lang="en-US" dirty="0" smtClean="0"/>
              <a:t>	(NEVER WASTE ENERGY)</a:t>
            </a:r>
            <a:endParaRPr lang="en-US" dirty="0"/>
          </a:p>
          <a:p>
            <a:pPr marL="0" indent="0" eaLnBrk="1" hangingPunct="1">
              <a:buNone/>
            </a:pPr>
            <a:endParaRPr lang="en-US" sz="2800" dirty="0" smtClean="0"/>
          </a:p>
          <a:p>
            <a:pPr marL="0" indent="0" eaLnBrk="1" hangingPunct="1">
              <a:buNone/>
            </a:pPr>
            <a:r>
              <a:rPr lang="en-US" sz="2800" dirty="0" smtClean="0"/>
              <a:t> </a:t>
            </a:r>
            <a:endParaRPr lang="en-US" baseline="-25000" dirty="0" smtClean="0"/>
          </a:p>
        </p:txBody>
      </p:sp>
      <p:pic>
        <p:nvPicPr>
          <p:cNvPr id="1026" name="Picture 2" descr="http://25.media.tumblr.com/tumblr_m5yptmUplE1qj8btco1_5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18" t="10170" r="61598" b="71246"/>
          <a:stretch/>
        </p:blipFill>
        <p:spPr bwMode="auto">
          <a:xfrm>
            <a:off x="7162800" y="3558381"/>
            <a:ext cx="936397" cy="609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25.media.tumblr.com/tumblr_m5yptmUplE1qj8btco1_5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18" t="10170" r="61598" b="71246"/>
          <a:stretch/>
        </p:blipFill>
        <p:spPr bwMode="auto">
          <a:xfrm>
            <a:off x="5257800" y="4724400"/>
            <a:ext cx="457200" cy="297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339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762000" y="0"/>
            <a:ext cx="7772400" cy="1470025"/>
          </a:xfrm>
        </p:spPr>
        <p:txBody>
          <a:bodyPr/>
          <a:lstStyle/>
          <a:p>
            <a:pPr eaLnBrk="1" hangingPunct="1"/>
            <a:r>
              <a:rPr lang="en-US" smtClean="0">
                <a:ea typeface="ＭＳ Ｐゴシック" pitchFamily="34" charset="-128"/>
              </a:rPr>
              <a:t>Chapter 6</a:t>
            </a:r>
          </a:p>
        </p:txBody>
      </p:sp>
      <p:sp>
        <p:nvSpPr>
          <p:cNvPr id="3" name="Subtitle 2"/>
          <p:cNvSpPr>
            <a:spLocks noGrp="1"/>
          </p:cNvSpPr>
          <p:nvPr>
            <p:ph type="subTitle" idx="1"/>
          </p:nvPr>
        </p:nvSpPr>
        <p:spPr>
          <a:xfrm>
            <a:off x="1066800" y="990600"/>
            <a:ext cx="7010400" cy="1752600"/>
          </a:xfrm>
        </p:spPr>
        <p:txBody>
          <a:bodyPr rtlCol="0">
            <a:normAutofit/>
          </a:bodyPr>
          <a:lstStyle/>
          <a:p>
            <a:pPr eaLnBrk="1" fontAlgn="auto" hangingPunct="1">
              <a:spcAft>
                <a:spcPts val="0"/>
              </a:spcAft>
              <a:defRPr/>
            </a:pPr>
            <a:r>
              <a:rPr lang="en-US" sz="1600" dirty="0" smtClean="0">
                <a:ea typeface="+mn-ea"/>
                <a:cs typeface="+mn-cs"/>
              </a:rPr>
              <a:t>Dietary Energy and </a:t>
            </a:r>
          </a:p>
          <a:p>
            <a:pPr eaLnBrk="1" fontAlgn="auto" hangingPunct="1">
              <a:spcAft>
                <a:spcPts val="0"/>
              </a:spcAft>
              <a:defRPr/>
            </a:pPr>
            <a:r>
              <a:rPr lang="en-US" dirty="0" smtClean="0">
                <a:solidFill>
                  <a:srgbClr val="FF0000"/>
                </a:solidFill>
                <a:ea typeface="+mn-ea"/>
                <a:cs typeface="+mn-cs"/>
              </a:rPr>
              <a:t>Cellular Respiration</a:t>
            </a:r>
            <a:endParaRPr lang="en-US" dirty="0">
              <a:solidFill>
                <a:srgbClr val="FF0000"/>
              </a:solidFill>
              <a:ea typeface="+mn-ea"/>
              <a:cs typeface="+mn-cs"/>
            </a:endParaRPr>
          </a:p>
        </p:txBody>
      </p:sp>
      <p:pic>
        <p:nvPicPr>
          <p:cNvPr id="15364" name="Picture 5" descr="D:\User Data\Desktop\chapter_06_opener.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364"/>
          <a:stretch/>
        </p:blipFill>
        <p:spPr bwMode="auto">
          <a:xfrm>
            <a:off x="1080052" y="1866900"/>
            <a:ext cx="3011488"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figure_08_04"/>
          <p:cNvPicPr>
            <a:picLocks noChangeAspect="1" noChangeArrowheads="1"/>
          </p:cNvPicPr>
          <p:nvPr/>
        </p:nvPicPr>
        <p:blipFill rotWithShape="1">
          <a:blip r:embed="rId3" cstate="print"/>
          <a:srcRect l="42873" t="9378" b="6220"/>
          <a:stretch/>
        </p:blipFill>
        <p:spPr bwMode="auto">
          <a:xfrm>
            <a:off x="4651513" y="2453999"/>
            <a:ext cx="3519839"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O.P.: </a:t>
            </a:r>
            <a:r>
              <a:rPr lang="en-US" sz="4000" dirty="0"/>
              <a:t>Cellular Metabolism (</a:t>
            </a:r>
            <a:r>
              <a:rPr lang="en-US" sz="4000" dirty="0" smtClean="0"/>
              <a:t>part 3)</a:t>
            </a:r>
          </a:p>
        </p:txBody>
      </p:sp>
      <p:sp>
        <p:nvSpPr>
          <p:cNvPr id="29698" name="Content Placeholder 2"/>
          <p:cNvSpPr>
            <a:spLocks noGrp="1"/>
          </p:cNvSpPr>
          <p:nvPr>
            <p:ph idx="1"/>
          </p:nvPr>
        </p:nvSpPr>
        <p:spPr/>
        <p:txBody>
          <a:bodyPr/>
          <a:lstStyle/>
          <a:p>
            <a:pPr eaLnBrk="1" hangingPunct="1"/>
            <a:r>
              <a:rPr lang="en-US" dirty="0" smtClean="0"/>
              <a:t> “</a:t>
            </a:r>
            <a:r>
              <a:rPr lang="en-US" dirty="0" smtClean="0">
                <a:solidFill>
                  <a:srgbClr val="FF0000"/>
                </a:solidFill>
              </a:rPr>
              <a:t>Oxi</a:t>
            </a:r>
            <a:r>
              <a:rPr lang="en-US" dirty="0" smtClean="0"/>
              <a:t>dative </a:t>
            </a:r>
            <a:r>
              <a:rPr lang="en-US" dirty="0" smtClean="0">
                <a:solidFill>
                  <a:srgbClr val="0070C0"/>
                </a:solidFill>
              </a:rPr>
              <a:t>Phosph</a:t>
            </a:r>
            <a:r>
              <a:rPr lang="en-US" dirty="0" smtClean="0"/>
              <a:t>orylation”</a:t>
            </a:r>
          </a:p>
          <a:p>
            <a:pPr eaLnBrk="1" hangingPunct="1">
              <a:buNone/>
            </a:pPr>
            <a:r>
              <a:rPr lang="en-US" dirty="0" smtClean="0"/>
              <a:t>				</a:t>
            </a:r>
            <a:r>
              <a:rPr lang="en-US" dirty="0"/>
              <a:t>Requires </a:t>
            </a:r>
            <a:r>
              <a:rPr lang="en-US" dirty="0">
                <a:solidFill>
                  <a:srgbClr val="FF0000"/>
                </a:solidFill>
              </a:rPr>
              <a:t>Oxy</a:t>
            </a:r>
            <a:r>
              <a:rPr lang="en-US" dirty="0"/>
              <a:t>gen</a:t>
            </a:r>
          </a:p>
          <a:p>
            <a:pPr eaLnBrk="1" hangingPunct="1">
              <a:buNone/>
            </a:pPr>
            <a:r>
              <a:rPr lang="en-US" dirty="0" smtClean="0"/>
              <a:t>				“use </a:t>
            </a:r>
            <a:r>
              <a:rPr lang="en-US" dirty="0" smtClean="0">
                <a:solidFill>
                  <a:srgbClr val="FF0000"/>
                </a:solidFill>
              </a:rPr>
              <a:t>oxy</a:t>
            </a:r>
            <a:r>
              <a:rPr lang="en-US" dirty="0" smtClean="0"/>
              <a:t>gen to add </a:t>
            </a:r>
            <a:r>
              <a:rPr lang="en-US" dirty="0" smtClean="0">
                <a:solidFill>
                  <a:srgbClr val="0070C0"/>
                </a:solidFill>
              </a:rPr>
              <a:t>phosph</a:t>
            </a:r>
            <a:r>
              <a:rPr lang="en-US" dirty="0" smtClean="0"/>
              <a:t>ate”</a:t>
            </a:r>
          </a:p>
          <a:p>
            <a:pPr eaLnBrk="1" hangingPunct="1">
              <a:buNone/>
            </a:pPr>
            <a:endParaRPr lang="en-US" dirty="0" smtClean="0"/>
          </a:p>
          <a:p>
            <a:pPr eaLnBrk="1" hangingPunct="1">
              <a:buNone/>
            </a:pPr>
            <a:endParaRPr lang="en-US" dirty="0"/>
          </a:p>
          <a:p>
            <a:pPr eaLnBrk="1" hangingPunct="1"/>
            <a:r>
              <a:rPr lang="en-US" dirty="0"/>
              <a:t>Happens in mitochondria</a:t>
            </a:r>
          </a:p>
          <a:p>
            <a:pPr eaLnBrk="1" hangingPunct="1"/>
            <a:r>
              <a:rPr lang="en-US" b="1" i="1" dirty="0" smtClean="0">
                <a:solidFill>
                  <a:srgbClr val="FF0000"/>
                </a:solidFill>
              </a:rPr>
              <a:t>WHERE MOST ATP COMES FROM!!!!</a:t>
            </a:r>
            <a:endParaRPr lang="en-US" b="1" i="1" dirty="0">
              <a:solidFill>
                <a:srgbClr val="FF0000"/>
              </a:solidFill>
            </a:endParaRPr>
          </a:p>
          <a:p>
            <a:pPr eaLnBrk="1" hangingPunct="1">
              <a:buNone/>
            </a:pPr>
            <a:endParaRPr lang="en-US" dirty="0" smtClean="0"/>
          </a:p>
        </p:txBody>
      </p:sp>
      <p:pic>
        <p:nvPicPr>
          <p:cNvPr id="5" name="Picture 2" descr="http://25.media.tumblr.com/tumblr_m5yptmUplE1qj8btco1_5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18" t="10170" r="61598" b="71246"/>
          <a:stretch/>
        </p:blipFill>
        <p:spPr bwMode="auto">
          <a:xfrm>
            <a:off x="5243207" y="3618689"/>
            <a:ext cx="2301143" cy="14980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925" y="2743200"/>
            <a:ext cx="2652215" cy="114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37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152400"/>
            <a:ext cx="8991600" cy="1143000"/>
          </a:xfrm>
        </p:spPr>
        <p:txBody>
          <a:bodyPr/>
          <a:lstStyle/>
          <a:p>
            <a:pPr eaLnBrk="1" hangingPunct="1"/>
            <a:r>
              <a:rPr lang="en-US" b="1" dirty="0" smtClean="0">
                <a:ea typeface="ＭＳ Ｐゴシック" pitchFamily="34" charset="-128"/>
              </a:rPr>
              <a:t>Oxidative Phosphorylation: </a:t>
            </a:r>
            <a:r>
              <a:rPr lang="en-US" sz="2800" b="1" dirty="0" smtClean="0">
                <a:ea typeface="ＭＳ Ｐゴシック" pitchFamily="34" charset="-128"/>
              </a:rPr>
              <a:t>a closer look</a:t>
            </a:r>
          </a:p>
        </p:txBody>
      </p:sp>
      <p:sp>
        <p:nvSpPr>
          <p:cNvPr id="61442" name="Content Placeholder 2"/>
          <p:cNvSpPr>
            <a:spLocks noGrp="1"/>
          </p:cNvSpPr>
          <p:nvPr>
            <p:ph idx="1"/>
          </p:nvPr>
        </p:nvSpPr>
        <p:spPr>
          <a:xfrm>
            <a:off x="457200" y="1371600"/>
            <a:ext cx="7924800" cy="3124200"/>
          </a:xfrm>
        </p:spPr>
        <p:txBody>
          <a:bodyPr/>
          <a:lstStyle/>
          <a:p>
            <a:pPr eaLnBrk="1" hangingPunct="1">
              <a:lnSpc>
                <a:spcPct val="90000"/>
              </a:lnSpc>
              <a:buFont typeface="Arial" charset="0"/>
              <a:buChar char="•"/>
              <a:defRPr/>
            </a:pPr>
            <a:r>
              <a:rPr lang="en-US" sz="2000" dirty="0" smtClean="0">
                <a:solidFill>
                  <a:srgbClr val="FF0000"/>
                </a:solidFill>
              </a:rPr>
              <a:t>last step of aerobic respiration, makes most of ATP</a:t>
            </a:r>
          </a:p>
          <a:p>
            <a:pPr eaLnBrk="1" hangingPunct="1">
              <a:lnSpc>
                <a:spcPct val="90000"/>
              </a:lnSpc>
              <a:buFont typeface="Arial" charset="0"/>
              <a:buChar char="•"/>
              <a:defRPr/>
            </a:pPr>
            <a:r>
              <a:rPr lang="en-US" sz="2000" dirty="0" smtClean="0">
                <a:solidFill>
                  <a:srgbClr val="FF0000"/>
                </a:solidFill>
              </a:rPr>
              <a:t>Electrons from glycolysis &amp; </a:t>
            </a:r>
            <a:r>
              <a:rPr lang="en-US" sz="2000" dirty="0" err="1" smtClean="0">
                <a:solidFill>
                  <a:srgbClr val="FF0000"/>
                </a:solidFill>
              </a:rPr>
              <a:t>krebs</a:t>
            </a:r>
            <a:r>
              <a:rPr lang="en-US" sz="2000" dirty="0" smtClean="0">
                <a:solidFill>
                  <a:srgbClr val="FF0000"/>
                </a:solidFill>
              </a:rPr>
              <a:t> </a:t>
            </a:r>
            <a:r>
              <a:rPr lang="en-US" sz="2000" dirty="0" smtClean="0">
                <a:solidFill>
                  <a:srgbClr val="FF0000"/>
                </a:solidFill>
                <a:sym typeface="Wingdings" panose="05000000000000000000" pitchFamily="2" charset="2"/>
              </a:rPr>
              <a:t> </a:t>
            </a:r>
            <a:r>
              <a:rPr lang="en-US" sz="2000" dirty="0" smtClean="0">
                <a:solidFill>
                  <a:srgbClr val="FF0000"/>
                </a:solidFill>
              </a:rPr>
              <a:t>inner membranes of mitochondria</a:t>
            </a:r>
          </a:p>
          <a:p>
            <a:pPr eaLnBrk="1" hangingPunct="1">
              <a:lnSpc>
                <a:spcPct val="90000"/>
              </a:lnSpc>
              <a:buFont typeface="Arial" charset="0"/>
              <a:buChar char="•"/>
              <a:defRPr/>
            </a:pPr>
            <a:r>
              <a:rPr lang="en-US" sz="2000" dirty="0" smtClean="0">
                <a:solidFill>
                  <a:srgbClr val="FF0000"/>
                </a:solidFill>
              </a:rPr>
              <a:t>Electrons loose energy, passed down a chain of molecules to oxygen</a:t>
            </a:r>
          </a:p>
          <a:p>
            <a:pPr eaLnBrk="1" hangingPunct="1">
              <a:lnSpc>
                <a:spcPct val="90000"/>
              </a:lnSpc>
              <a:buFont typeface="Arial" charset="0"/>
              <a:buChar char="•"/>
              <a:defRPr/>
            </a:pPr>
            <a:r>
              <a:rPr lang="en-US" sz="2000" dirty="0" smtClean="0">
                <a:solidFill>
                  <a:srgbClr val="FF0000"/>
                </a:solidFill>
              </a:rPr>
              <a:t>Oxygen accepts the electrons and combines with hydrogen atoms to produce water</a:t>
            </a:r>
          </a:p>
          <a:p>
            <a:pPr eaLnBrk="1" hangingPunct="1">
              <a:lnSpc>
                <a:spcPct val="90000"/>
              </a:lnSpc>
              <a:buFont typeface="Arial" charset="0"/>
              <a:buChar char="•"/>
              <a:defRPr/>
            </a:pPr>
            <a:r>
              <a:rPr lang="en-US" sz="2000" dirty="0" smtClean="0">
                <a:solidFill>
                  <a:srgbClr val="FF0000"/>
                </a:solidFill>
              </a:rPr>
              <a:t>Produces most of the ATP</a:t>
            </a:r>
          </a:p>
        </p:txBody>
      </p:sp>
      <p:pic>
        <p:nvPicPr>
          <p:cNvPr id="4608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429000"/>
            <a:ext cx="6553200"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It’s all about the </a:t>
            </a:r>
            <a:r>
              <a:rPr lang="en-US" sz="4000" dirty="0" err="1" smtClean="0"/>
              <a:t>oxygens</a:t>
            </a:r>
            <a:endParaRPr lang="en-US" sz="4000" dirty="0" smtClean="0"/>
          </a:p>
        </p:txBody>
      </p:sp>
      <p:sp>
        <p:nvSpPr>
          <p:cNvPr id="29698" name="Content Placeholder 2"/>
          <p:cNvSpPr>
            <a:spLocks noGrp="1"/>
          </p:cNvSpPr>
          <p:nvPr>
            <p:ph idx="1"/>
          </p:nvPr>
        </p:nvSpPr>
        <p:spPr>
          <a:xfrm>
            <a:off x="457200" y="1308370"/>
            <a:ext cx="8229600" cy="4525963"/>
          </a:xfrm>
        </p:spPr>
        <p:txBody>
          <a:bodyPr/>
          <a:lstStyle/>
          <a:p>
            <a:pPr eaLnBrk="1" hangingPunct="1"/>
            <a:r>
              <a:rPr lang="en-US" dirty="0" smtClean="0"/>
              <a:t>Oxygen is electronegative</a:t>
            </a:r>
          </a:p>
          <a:p>
            <a:pPr marL="0" indent="0" eaLnBrk="1" hangingPunct="1">
              <a:buNone/>
            </a:pPr>
            <a:r>
              <a:rPr lang="en-US" dirty="0"/>
              <a:t>	</a:t>
            </a:r>
            <a:r>
              <a:rPr lang="en-US" dirty="0" smtClean="0"/>
              <a:t>		Wants </a:t>
            </a:r>
          </a:p>
          <a:p>
            <a:pPr marL="0" indent="0" eaLnBrk="1" hangingPunct="1">
              <a:buNone/>
            </a:pPr>
            <a:r>
              <a:rPr lang="en-US" dirty="0"/>
              <a:t>	</a:t>
            </a:r>
            <a:r>
              <a:rPr lang="en-US" dirty="0" smtClean="0"/>
              <a:t>		Wants to become negative</a:t>
            </a:r>
          </a:p>
          <a:p>
            <a:pPr eaLnBrk="1" hangingPunct="1"/>
            <a:r>
              <a:rPr lang="en-US" dirty="0" smtClean="0"/>
              <a:t> receptor at end of chain</a:t>
            </a:r>
          </a:p>
          <a:p>
            <a:pPr eaLnBrk="1" hangingPunct="1"/>
            <a:endParaRPr lang="en-US" dirty="0" smtClean="0"/>
          </a:p>
        </p:txBody>
      </p:sp>
      <p:pic>
        <p:nvPicPr>
          <p:cNvPr id="4" name="Picture 2" descr="unnumbered_09_p208b"/>
          <p:cNvPicPr>
            <a:picLocks noChangeAspect="1" noChangeArrowheads="1"/>
          </p:cNvPicPr>
          <p:nvPr/>
        </p:nvPicPr>
        <p:blipFill rotWithShape="1">
          <a:blip r:embed="rId2" cstate="print"/>
          <a:srcRect l="35309" t="55172" r="56200" b="19715"/>
          <a:stretch/>
        </p:blipFill>
        <p:spPr bwMode="auto">
          <a:xfrm>
            <a:off x="4572000" y="1846036"/>
            <a:ext cx="654995" cy="642025"/>
          </a:xfrm>
          <a:prstGeom prst="rect">
            <a:avLst/>
          </a:prstGeom>
          <a:noFill/>
          <a:ln w="9525">
            <a:noFill/>
            <a:miter lim="800000"/>
            <a:headEnd/>
            <a:tailEnd/>
          </a:ln>
          <a:effectLst/>
        </p:spPr>
      </p:pic>
      <p:pic>
        <p:nvPicPr>
          <p:cNvPr id="5" name="Picture 2" descr="figure_09_13"/>
          <p:cNvPicPr>
            <a:picLocks noChangeAspect="1" noChangeArrowheads="1"/>
          </p:cNvPicPr>
          <p:nvPr/>
        </p:nvPicPr>
        <p:blipFill rotWithShape="1">
          <a:blip r:embed="rId3" cstate="print"/>
          <a:srcRect t="47130" r="4862" b="27628"/>
          <a:stretch/>
        </p:blipFill>
        <p:spPr bwMode="auto">
          <a:xfrm>
            <a:off x="457200" y="3764339"/>
            <a:ext cx="5709915" cy="2376792"/>
          </a:xfrm>
          <a:prstGeom prst="rect">
            <a:avLst/>
          </a:prstGeom>
          <a:noFill/>
          <a:ln w="9525">
            <a:noFill/>
            <a:miter lim="800000"/>
            <a:headEnd/>
            <a:tailEnd/>
          </a:ln>
          <a:effectLst/>
        </p:spPr>
      </p:pic>
      <p:pic>
        <p:nvPicPr>
          <p:cNvPr id="7" name="Picture 6"/>
          <p:cNvPicPr>
            <a:picLocks noChangeAspect="1"/>
          </p:cNvPicPr>
          <p:nvPr/>
        </p:nvPicPr>
        <p:blipFill>
          <a:blip r:embed="rId4"/>
          <a:stretch>
            <a:fillRect/>
          </a:stretch>
        </p:blipFill>
        <p:spPr>
          <a:xfrm>
            <a:off x="6172200" y="4187507"/>
            <a:ext cx="2514600" cy="1800225"/>
          </a:xfrm>
          <a:prstGeom prst="rect">
            <a:avLst/>
          </a:prstGeom>
        </p:spPr>
      </p:pic>
      <p:sp>
        <p:nvSpPr>
          <p:cNvPr id="8" name="Rectangle 7"/>
          <p:cNvSpPr/>
          <p:nvPr/>
        </p:nvSpPr>
        <p:spPr>
          <a:xfrm>
            <a:off x="5531504" y="3063726"/>
            <a:ext cx="3617209" cy="646331"/>
          </a:xfrm>
          <a:prstGeom prst="rect">
            <a:avLst/>
          </a:prstGeom>
        </p:spPr>
        <p:txBody>
          <a:bodyPr wrap="none">
            <a:spAutoFit/>
          </a:bodyPr>
          <a:lstStyle/>
          <a:p>
            <a:r>
              <a:rPr lang="en-US" dirty="0" smtClean="0">
                <a:solidFill>
                  <a:srgbClr val="FF0000"/>
                </a:solidFill>
              </a:rPr>
              <a:t>Why OXIDATIVE phosphorylation</a:t>
            </a:r>
          </a:p>
          <a:p>
            <a:r>
              <a:rPr lang="en-US" dirty="0" smtClean="0">
                <a:solidFill>
                  <a:srgbClr val="FF0000"/>
                </a:solidFill>
              </a:rPr>
              <a:t> needs OXYGEN </a:t>
            </a:r>
            <a:endParaRPr lang="en-US" dirty="0">
              <a:solidFill>
                <a:srgbClr val="FF0000"/>
              </a:solidFill>
            </a:endParaRPr>
          </a:p>
        </p:txBody>
      </p:sp>
      <p:sp>
        <p:nvSpPr>
          <p:cNvPr id="9" name="Right Arrow 8"/>
          <p:cNvSpPr/>
          <p:nvPr/>
        </p:nvSpPr>
        <p:spPr>
          <a:xfrm flipH="1">
            <a:off x="5083563" y="3248359"/>
            <a:ext cx="426104" cy="259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865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0" y="274638"/>
            <a:ext cx="9144000" cy="1143000"/>
          </a:xfrm>
        </p:spPr>
        <p:txBody>
          <a:bodyPr/>
          <a:lstStyle/>
          <a:p>
            <a:pPr eaLnBrk="1" hangingPunct="1"/>
            <a:r>
              <a:rPr lang="en-US" dirty="0" smtClean="0"/>
              <a:t>Oxidative Phosphorylation                 .</a:t>
            </a:r>
          </a:p>
        </p:txBody>
      </p:sp>
      <p:sp>
        <p:nvSpPr>
          <p:cNvPr id="56322" name="Content Placeholder 2"/>
          <p:cNvSpPr>
            <a:spLocks noGrp="1"/>
          </p:cNvSpPr>
          <p:nvPr>
            <p:ph idx="1"/>
          </p:nvPr>
        </p:nvSpPr>
        <p:spPr/>
        <p:txBody>
          <a:bodyPr/>
          <a:lstStyle/>
          <a:p>
            <a:pPr eaLnBrk="1" hangingPunct="1"/>
            <a:r>
              <a:rPr lang="en-US" dirty="0" smtClean="0"/>
              <a:t>Oxidative phosphorylation most of ATP</a:t>
            </a:r>
          </a:p>
          <a:p>
            <a:pPr eaLnBrk="1" hangingPunct="1"/>
            <a:endParaRPr lang="en-US" dirty="0" smtClean="0"/>
          </a:p>
          <a:p>
            <a:pPr eaLnBrk="1" hangingPunct="1"/>
            <a:r>
              <a:rPr lang="en-US" dirty="0" smtClean="0"/>
              <a:t>3</a:t>
            </a:r>
            <a:r>
              <a:rPr lang="en-US" baseline="30000" dirty="0" smtClean="0"/>
              <a:t>rd</a:t>
            </a:r>
            <a:r>
              <a:rPr lang="en-US" dirty="0" smtClean="0"/>
              <a:t> (last) stage of cellular respiration</a:t>
            </a:r>
          </a:p>
          <a:p>
            <a:pPr eaLnBrk="1" hangingPunct="1"/>
            <a:endParaRPr lang="en-US" dirty="0" smtClean="0"/>
          </a:p>
          <a:p>
            <a:pPr eaLnBrk="1" hangingPunct="1"/>
            <a:r>
              <a:rPr lang="en-US" dirty="0" smtClean="0"/>
              <a:t>Happens in folds </a:t>
            </a:r>
            <a:r>
              <a:rPr lang="en-US" i="1" dirty="0" smtClean="0"/>
              <a:t>(cristae) </a:t>
            </a:r>
            <a:r>
              <a:rPr lang="en-US" dirty="0" smtClean="0"/>
              <a:t>of mitochondria</a:t>
            </a:r>
          </a:p>
          <a:p>
            <a:pPr lvl="2" eaLnBrk="1" hangingPunct="1"/>
            <a:r>
              <a:rPr lang="en-US" dirty="0" smtClean="0"/>
              <a:t>Inner membrane (no folds in outer)</a:t>
            </a:r>
          </a:p>
        </p:txBody>
      </p:sp>
      <p:pic>
        <p:nvPicPr>
          <p:cNvPr id="4" name="Picture 2" descr="http://25.media.tumblr.com/tumblr_m5yptmUplE1qj8btco1_5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18" t="10170" r="61598" b="71246"/>
          <a:stretch/>
        </p:blipFill>
        <p:spPr bwMode="auto">
          <a:xfrm>
            <a:off x="6653718" y="204280"/>
            <a:ext cx="2301143" cy="14980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gure_09_13"/>
          <p:cNvPicPr>
            <a:picLocks noChangeAspect="1" noChangeArrowheads="1"/>
          </p:cNvPicPr>
          <p:nvPr/>
        </p:nvPicPr>
        <p:blipFill rotWithShape="1">
          <a:blip r:embed="rId3" cstate="print"/>
          <a:srcRect l="41308" t="4806" b="76904"/>
          <a:stretch/>
        </p:blipFill>
        <p:spPr bwMode="auto">
          <a:xfrm>
            <a:off x="4367719" y="5145931"/>
            <a:ext cx="2407596" cy="1177047"/>
          </a:xfrm>
          <a:prstGeom prst="rect">
            <a:avLst/>
          </a:prstGeom>
          <a:noFill/>
          <a:ln w="9525">
            <a:noFill/>
            <a:miter lim="800000"/>
            <a:headEnd/>
            <a:tailEnd/>
          </a:ln>
          <a:effectLst/>
        </p:spPr>
      </p:pic>
    </p:spTree>
    <p:extLst>
      <p:ext uri="{BB962C8B-B14F-4D97-AF65-F5344CB8AC3E}">
        <p14:creationId xmlns:p14="http://schemas.microsoft.com/office/powerpoint/2010/main" val="3412614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a:t>O.P.: Cellular Metabolism (part 3)</a:t>
            </a:r>
            <a:endParaRPr lang="en-US" sz="4000" dirty="0" smtClean="0"/>
          </a:p>
        </p:txBody>
      </p:sp>
      <p:sp>
        <p:nvSpPr>
          <p:cNvPr id="57346" name="Content Placeholder 2"/>
          <p:cNvSpPr>
            <a:spLocks noGrp="1"/>
          </p:cNvSpPr>
          <p:nvPr>
            <p:ph idx="1"/>
          </p:nvPr>
        </p:nvSpPr>
        <p:spPr/>
        <p:txBody>
          <a:bodyPr/>
          <a:lstStyle/>
          <a:p>
            <a:pPr eaLnBrk="1" hangingPunct="1"/>
            <a:r>
              <a:rPr lang="en-US" dirty="0" smtClean="0"/>
              <a:t>Uses </a:t>
            </a:r>
            <a:r>
              <a:rPr lang="en-US" dirty="0"/>
              <a:t>Oxygen to Produce ATP </a:t>
            </a:r>
            <a:r>
              <a:rPr lang="en-US" dirty="0">
                <a:solidFill>
                  <a:srgbClr val="FF0000"/>
                </a:solidFill>
              </a:rPr>
              <a:t>in </a:t>
            </a:r>
            <a:r>
              <a:rPr lang="en-US" dirty="0" smtClean="0">
                <a:solidFill>
                  <a:srgbClr val="FF0000"/>
                </a:solidFill>
              </a:rPr>
              <a:t>Quantity</a:t>
            </a:r>
          </a:p>
          <a:p>
            <a:pPr eaLnBrk="1" hangingPunct="1"/>
            <a:endParaRPr lang="en-US" dirty="0" smtClean="0"/>
          </a:p>
          <a:p>
            <a:pPr eaLnBrk="1" hangingPunct="1"/>
            <a:r>
              <a:rPr lang="en-US" dirty="0" smtClean="0"/>
              <a:t>NADH &amp; FADH2 from Krebs: electron source</a:t>
            </a:r>
          </a:p>
          <a:p>
            <a:pPr eaLnBrk="1" hangingPunct="1"/>
            <a:endParaRPr lang="en-US" dirty="0" smtClean="0"/>
          </a:p>
          <a:p>
            <a:pPr eaLnBrk="1" hangingPunct="1"/>
            <a:r>
              <a:rPr lang="en-US" dirty="0" smtClean="0"/>
              <a:t>Electron Transport Chain (ETC)</a:t>
            </a:r>
          </a:p>
          <a:p>
            <a:pPr marL="0" indent="0" eaLnBrk="1" hangingPunct="1">
              <a:buNone/>
            </a:pPr>
            <a:r>
              <a:rPr lang="en-US" dirty="0"/>
              <a:t>	</a:t>
            </a:r>
            <a:r>
              <a:rPr lang="en-US" dirty="0" smtClean="0"/>
              <a:t>		Gets energy from the electrons</a:t>
            </a:r>
          </a:p>
          <a:p>
            <a:pPr marL="0" indent="0" eaLnBrk="1" hangingPunct="1">
              <a:buNone/>
            </a:pPr>
            <a:r>
              <a:rPr lang="en-US" dirty="0"/>
              <a:t>	</a:t>
            </a:r>
            <a:r>
              <a:rPr lang="en-US" dirty="0" smtClean="0"/>
              <a:t>		uses energy to pump protons</a:t>
            </a:r>
          </a:p>
          <a:p>
            <a:pPr marL="0" indent="0" eaLnBrk="1" hangingPunct="1">
              <a:buNone/>
            </a:pPr>
            <a:r>
              <a:rPr lang="en-US" dirty="0"/>
              <a:t>	</a:t>
            </a:r>
            <a:r>
              <a:rPr lang="en-US" dirty="0" smtClean="0"/>
              <a:t>			</a:t>
            </a:r>
            <a:r>
              <a:rPr lang="en-US" sz="2400" i="1" dirty="0" smtClean="0">
                <a:solidFill>
                  <a:srgbClr val="FF0000"/>
                </a:solidFill>
              </a:rPr>
              <a:t>active transport (like subway)</a:t>
            </a:r>
          </a:p>
          <a:p>
            <a:pPr eaLnBrk="1" hangingPunct="1"/>
            <a:endParaRPr lang="en-US" dirty="0"/>
          </a:p>
        </p:txBody>
      </p:sp>
    </p:spTree>
    <p:extLst>
      <p:ext uri="{BB962C8B-B14F-4D97-AF65-F5344CB8AC3E}">
        <p14:creationId xmlns:p14="http://schemas.microsoft.com/office/powerpoint/2010/main" val="3027985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a:t>O.P.: Cellular Metabolism (part 3)</a:t>
            </a:r>
            <a:endParaRPr lang="en-US" sz="4000" dirty="0" smtClean="0"/>
          </a:p>
        </p:txBody>
      </p:sp>
      <p:sp>
        <p:nvSpPr>
          <p:cNvPr id="3" name="Content Placeholder 2"/>
          <p:cNvSpPr>
            <a:spLocks noGrp="1"/>
          </p:cNvSpPr>
          <p:nvPr>
            <p:ph idx="1"/>
          </p:nvPr>
        </p:nvSpPr>
        <p:spPr>
          <a:xfrm>
            <a:off x="457200" y="1600200"/>
            <a:ext cx="8229600" cy="5189706"/>
          </a:xfrm>
        </p:spPr>
        <p:txBody>
          <a:bodyPr>
            <a:normAutofit/>
          </a:bodyPr>
          <a:lstStyle/>
          <a:p>
            <a:pPr eaLnBrk="1" hangingPunct="1">
              <a:lnSpc>
                <a:spcPct val="90000"/>
              </a:lnSpc>
            </a:pPr>
            <a:r>
              <a:rPr lang="en-US" dirty="0" smtClean="0"/>
              <a:t>Protons move from high </a:t>
            </a:r>
            <a:r>
              <a:rPr lang="en-US" dirty="0" smtClean="0">
                <a:sym typeface="Wingdings" pitchFamily="2" charset="2"/>
              </a:rPr>
              <a:t> low concentration</a:t>
            </a:r>
          </a:p>
          <a:p>
            <a:pPr marL="0" indent="0" eaLnBrk="1" hangingPunct="1">
              <a:lnSpc>
                <a:spcPct val="90000"/>
              </a:lnSpc>
              <a:buNone/>
            </a:pPr>
            <a:r>
              <a:rPr lang="en-US" dirty="0" smtClean="0">
                <a:sym typeface="Wingdings" pitchFamily="2" charset="2"/>
              </a:rPr>
              <a:t>			Moving protons = energy</a:t>
            </a:r>
          </a:p>
          <a:p>
            <a:pPr marL="0" indent="0" eaLnBrk="1" hangingPunct="1">
              <a:lnSpc>
                <a:spcPct val="90000"/>
              </a:lnSpc>
              <a:buNone/>
            </a:pPr>
            <a:endParaRPr lang="en-US" dirty="0">
              <a:sym typeface="Wingdings" pitchFamily="2" charset="2"/>
            </a:endParaRPr>
          </a:p>
          <a:p>
            <a:pPr eaLnBrk="1" hangingPunct="1">
              <a:lnSpc>
                <a:spcPct val="90000"/>
              </a:lnSpc>
            </a:pPr>
            <a:r>
              <a:rPr lang="en-US" dirty="0" smtClean="0"/>
              <a:t>Moving protons turn </a:t>
            </a:r>
            <a:r>
              <a:rPr lang="en-US" dirty="0" err="1" smtClean="0"/>
              <a:t>ATPsynthase</a:t>
            </a:r>
            <a:r>
              <a:rPr lang="en-US" dirty="0" smtClean="0"/>
              <a:t> (enzyme)</a:t>
            </a:r>
          </a:p>
          <a:p>
            <a:pPr eaLnBrk="1" hangingPunct="1">
              <a:lnSpc>
                <a:spcPct val="90000"/>
              </a:lnSpc>
            </a:pPr>
            <a:endParaRPr lang="en-US" dirty="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a:p>
          <a:p>
            <a:pPr eaLnBrk="1" hangingPunct="1">
              <a:lnSpc>
                <a:spcPct val="90000"/>
              </a:lnSpc>
            </a:pPr>
            <a:r>
              <a:rPr lang="en-US" dirty="0" err="1" smtClean="0"/>
              <a:t>ATPsynthase</a:t>
            </a:r>
            <a:r>
              <a:rPr lang="en-US" dirty="0" smtClean="0"/>
              <a:t> synthesizes ATP</a:t>
            </a:r>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pic>
        <p:nvPicPr>
          <p:cNvPr id="5" name="Picture 2" descr="figure_09_13"/>
          <p:cNvPicPr>
            <a:picLocks noChangeAspect="1" noChangeArrowheads="1"/>
          </p:cNvPicPr>
          <p:nvPr/>
        </p:nvPicPr>
        <p:blipFill rotWithShape="1">
          <a:blip r:embed="rId2" cstate="print"/>
          <a:srcRect t="69651" r="18616" b="10850"/>
          <a:stretch/>
        </p:blipFill>
        <p:spPr bwMode="auto">
          <a:xfrm>
            <a:off x="489284" y="3733800"/>
            <a:ext cx="5512372" cy="2071991"/>
          </a:xfrm>
          <a:prstGeom prst="rect">
            <a:avLst/>
          </a:prstGeom>
          <a:noFill/>
          <a:ln w="9525">
            <a:noFill/>
            <a:miter lim="800000"/>
            <a:headEnd/>
            <a:tailEnd/>
          </a:ln>
          <a:effectLst/>
        </p:spPr>
      </p:pic>
      <p:pic>
        <p:nvPicPr>
          <p:cNvPr id="6" name="Picture 2" descr="http://www.powerinthelandscape.co.uk/images/water/wheel2.gif"/>
          <p:cNvPicPr>
            <a:picLocks noChangeAspect="1" noChangeArrowheads="1"/>
          </p:cNvPicPr>
          <p:nvPr/>
        </p:nvPicPr>
        <p:blipFill>
          <a:blip r:embed="rId3"/>
          <a:srcRect l="13469" t="14068" r="4107"/>
          <a:stretch>
            <a:fillRect/>
          </a:stretch>
        </p:blipFill>
        <p:spPr bwMode="auto">
          <a:xfrm>
            <a:off x="6136993" y="3923529"/>
            <a:ext cx="2594919" cy="1882262"/>
          </a:xfrm>
          <a:prstGeom prst="rect">
            <a:avLst/>
          </a:prstGeom>
          <a:noFill/>
        </p:spPr>
      </p:pic>
    </p:spTree>
    <p:extLst>
      <p:ext uri="{BB962C8B-B14F-4D97-AF65-F5344CB8AC3E}">
        <p14:creationId xmlns:p14="http://schemas.microsoft.com/office/powerpoint/2010/main" val="3431999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1290"/>
          </a:xfrm>
        </p:spPr>
        <p:txBody>
          <a:bodyPr>
            <a:normAutofit fontScale="90000"/>
          </a:bodyPr>
          <a:lstStyle/>
          <a:p>
            <a:pPr eaLnBrk="1" hangingPunct="1"/>
            <a:r>
              <a:rPr lang="en-US" sz="4000" dirty="0"/>
              <a:t>O.P.: Cellular Metabolism (part 3)</a:t>
            </a:r>
            <a:endParaRPr lang="en-US" sz="4000" dirty="0" smtClean="0"/>
          </a:p>
        </p:txBody>
      </p:sp>
      <p:sp>
        <p:nvSpPr>
          <p:cNvPr id="3" name="Content Placeholder 2"/>
          <p:cNvSpPr>
            <a:spLocks noGrp="1"/>
          </p:cNvSpPr>
          <p:nvPr>
            <p:ph idx="1"/>
          </p:nvPr>
        </p:nvSpPr>
        <p:spPr>
          <a:xfrm>
            <a:off x="457200" y="999689"/>
            <a:ext cx="8229600" cy="1143000"/>
          </a:xfrm>
        </p:spPr>
        <p:txBody>
          <a:bodyPr>
            <a:normAutofit/>
          </a:bodyPr>
          <a:lstStyle/>
          <a:p>
            <a:pPr eaLnBrk="1" hangingPunct="1">
              <a:lnSpc>
                <a:spcPct val="90000"/>
              </a:lnSpc>
            </a:pPr>
            <a:r>
              <a:rPr lang="en-US" dirty="0" smtClean="0"/>
              <a:t>Electrons from ETC are </a:t>
            </a:r>
            <a:r>
              <a:rPr lang="en-US" dirty="0"/>
              <a:t>to </a:t>
            </a:r>
            <a:r>
              <a:rPr lang="en-US" dirty="0" smtClean="0"/>
              <a:t>O</a:t>
            </a:r>
            <a:r>
              <a:rPr lang="en-US" baseline="-25000" dirty="0" smtClean="0"/>
              <a:t>2</a:t>
            </a:r>
          </a:p>
          <a:p>
            <a:pPr eaLnBrk="1" hangingPunct="1">
              <a:lnSpc>
                <a:spcPct val="90000"/>
              </a:lnSpc>
            </a:pPr>
            <a:r>
              <a:rPr lang="en-US" dirty="0" smtClean="0"/>
              <a:t>Electrons + O</a:t>
            </a:r>
            <a:r>
              <a:rPr lang="en-US" baseline="-25000" dirty="0" smtClean="0"/>
              <a:t>2 </a:t>
            </a:r>
            <a:r>
              <a:rPr lang="en-US" dirty="0" smtClean="0"/>
              <a:t> + H</a:t>
            </a:r>
            <a:r>
              <a:rPr lang="en-US" baseline="30000" dirty="0" smtClean="0"/>
              <a:t>+</a:t>
            </a:r>
            <a:r>
              <a:rPr lang="en-US" dirty="0" smtClean="0"/>
              <a:t>   </a:t>
            </a:r>
            <a:r>
              <a:rPr lang="en-US" dirty="0" smtClean="0">
                <a:sym typeface="Wingdings" pitchFamily="2" charset="2"/>
              </a:rPr>
              <a:t> </a:t>
            </a:r>
            <a:r>
              <a:rPr lang="en-US" dirty="0" smtClean="0"/>
              <a:t>water (H2O)</a:t>
            </a:r>
          </a:p>
          <a:p>
            <a:pPr eaLnBrk="1" hangingPunct="1">
              <a:lnSpc>
                <a:spcPct val="90000"/>
              </a:lnSpc>
            </a:pPr>
            <a:endParaRPr lang="en-US" dirty="0"/>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a:p>
            <a:pPr marL="0" indent="0" eaLnBrk="1" hangingPunct="1">
              <a:lnSpc>
                <a:spcPct val="90000"/>
              </a:lnSpc>
              <a:buNone/>
            </a:pPr>
            <a:endParaRPr lang="en-US" dirty="0" smtClean="0"/>
          </a:p>
        </p:txBody>
      </p:sp>
      <p:pic>
        <p:nvPicPr>
          <p:cNvPr id="4" name="Picture 2" descr="figure_09_13"/>
          <p:cNvPicPr>
            <a:picLocks noChangeAspect="1" noChangeArrowheads="1"/>
          </p:cNvPicPr>
          <p:nvPr/>
        </p:nvPicPr>
        <p:blipFill rotWithShape="1">
          <a:blip r:embed="rId2" cstate="print"/>
          <a:srcRect t="55594" b="27326"/>
          <a:stretch/>
        </p:blipFill>
        <p:spPr bwMode="auto">
          <a:xfrm>
            <a:off x="685800" y="2362200"/>
            <a:ext cx="7587067" cy="2033081"/>
          </a:xfrm>
          <a:prstGeom prst="rect">
            <a:avLst/>
          </a:prstGeom>
          <a:noFill/>
          <a:ln w="9525">
            <a:noFill/>
            <a:miter lim="800000"/>
            <a:headEnd/>
            <a:tailEnd/>
          </a:ln>
          <a:effectLst/>
        </p:spPr>
      </p:pic>
      <p:pic>
        <p:nvPicPr>
          <p:cNvPr id="5" name="Picture 2" descr="http://www.powerinthelandscape.co.uk/images/water/wheel2.gif"/>
          <p:cNvPicPr>
            <a:picLocks noChangeAspect="1" noChangeArrowheads="1"/>
          </p:cNvPicPr>
          <p:nvPr/>
        </p:nvPicPr>
        <p:blipFill>
          <a:blip r:embed="rId3"/>
          <a:srcRect l="13469" t="14068" r="4107"/>
          <a:stretch>
            <a:fillRect/>
          </a:stretch>
        </p:blipFill>
        <p:spPr bwMode="auto">
          <a:xfrm>
            <a:off x="3276600" y="4388670"/>
            <a:ext cx="1861854" cy="1350523"/>
          </a:xfrm>
          <a:prstGeom prst="rect">
            <a:avLst/>
          </a:prstGeom>
          <a:noFill/>
        </p:spPr>
      </p:pic>
      <p:sp>
        <p:nvSpPr>
          <p:cNvPr id="6" name="AutoShape 2" descr="Displaying 1007141553a.jpg"/>
          <p:cNvSpPr>
            <a:spLocks noChangeAspect="1" noChangeArrowheads="1"/>
          </p:cNvSpPr>
          <p:nvPr/>
        </p:nvSpPr>
        <p:spPr bwMode="auto">
          <a:xfrm>
            <a:off x="152400" y="12652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48816" t="8949" r="1502" b="6291"/>
          <a:stretch/>
        </p:blipFill>
        <p:spPr>
          <a:xfrm>
            <a:off x="5791200" y="4346835"/>
            <a:ext cx="2481667" cy="1443351"/>
          </a:xfrm>
          <a:prstGeom prst="rect">
            <a:avLst/>
          </a:prstGeom>
        </p:spPr>
      </p:pic>
      <p:pic>
        <p:nvPicPr>
          <p:cNvPr id="10" name="Picture 9"/>
          <p:cNvPicPr>
            <a:picLocks noChangeAspect="1"/>
          </p:cNvPicPr>
          <p:nvPr/>
        </p:nvPicPr>
        <p:blipFill>
          <a:blip r:embed="rId5"/>
          <a:stretch>
            <a:fillRect/>
          </a:stretch>
        </p:blipFill>
        <p:spPr>
          <a:xfrm>
            <a:off x="685800" y="4094736"/>
            <a:ext cx="2371725" cy="1695450"/>
          </a:xfrm>
          <a:prstGeom prst="rect">
            <a:avLst/>
          </a:prstGeom>
        </p:spPr>
      </p:pic>
      <p:sp>
        <p:nvSpPr>
          <p:cNvPr id="11" name="Content Placeholder 2"/>
          <p:cNvSpPr txBox="1">
            <a:spLocks/>
          </p:cNvSpPr>
          <p:nvPr/>
        </p:nvSpPr>
        <p:spPr bwMode="auto">
          <a:xfrm>
            <a:off x="283589" y="5867400"/>
            <a:ext cx="8576821" cy="604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None/>
            </a:pPr>
            <a:r>
              <a:rPr lang="en-US" dirty="0" err="1" smtClean="0">
                <a:solidFill>
                  <a:srgbClr val="FF0000"/>
                </a:solidFill>
              </a:rPr>
              <a:t>ATPsynthase</a:t>
            </a:r>
            <a:r>
              <a:rPr lang="en-US" dirty="0" smtClean="0">
                <a:solidFill>
                  <a:srgbClr val="FF0000"/>
                </a:solidFill>
              </a:rPr>
              <a:t> is ALWAYS powered by hydrogen ions</a:t>
            </a:r>
            <a:endParaRPr lang="en-US" dirty="0" smtClean="0">
              <a:solidFill>
                <a:srgbClr val="FF0000"/>
              </a:solidFill>
            </a:endParaRPr>
          </a:p>
        </p:txBody>
      </p:sp>
    </p:spTree>
    <p:extLst>
      <p:ext uri="{BB962C8B-B14F-4D97-AF65-F5344CB8AC3E}">
        <p14:creationId xmlns:p14="http://schemas.microsoft.com/office/powerpoint/2010/main" val="1369711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sz="4000" dirty="0" smtClean="0"/>
              <a:t>Cellular Respiration:  Total ATP yield</a:t>
            </a:r>
          </a:p>
        </p:txBody>
      </p:sp>
      <p:sp>
        <p:nvSpPr>
          <p:cNvPr id="3" name="Content Placeholder 2"/>
          <p:cNvSpPr>
            <a:spLocks noGrp="1"/>
          </p:cNvSpPr>
          <p:nvPr>
            <p:ph idx="1"/>
          </p:nvPr>
        </p:nvSpPr>
        <p:spPr/>
        <p:txBody>
          <a:bodyPr>
            <a:normAutofit/>
          </a:bodyPr>
          <a:lstStyle/>
          <a:p>
            <a:pPr eaLnBrk="1" hangingPunct="1">
              <a:lnSpc>
                <a:spcPct val="90000"/>
              </a:lnSpc>
            </a:pPr>
            <a:r>
              <a:rPr lang="en-US" dirty="0" smtClean="0"/>
              <a:t>Cellular respiration has three steps</a:t>
            </a:r>
          </a:p>
          <a:p>
            <a:pPr marL="0" indent="0" eaLnBrk="1" hangingPunct="1">
              <a:lnSpc>
                <a:spcPct val="90000"/>
              </a:lnSpc>
              <a:buNone/>
            </a:pPr>
            <a:r>
              <a:rPr lang="en-US" dirty="0" smtClean="0"/>
              <a:t>		Glycolysis – no oxygen needed</a:t>
            </a:r>
          </a:p>
          <a:p>
            <a:pPr marL="0" indent="0" eaLnBrk="1" hangingPunct="1">
              <a:lnSpc>
                <a:spcPct val="90000"/>
              </a:lnSpc>
              <a:buNone/>
            </a:pPr>
            <a:r>
              <a:rPr lang="en-US" dirty="0" smtClean="0"/>
              <a:t>		Krebs Cycle – </a:t>
            </a:r>
            <a:r>
              <a:rPr lang="en-US" dirty="0" smtClean="0">
                <a:solidFill>
                  <a:srgbClr val="FF0000"/>
                </a:solidFill>
              </a:rPr>
              <a:t>Needs Oxygen</a:t>
            </a:r>
          </a:p>
          <a:p>
            <a:pPr marL="0" indent="0" eaLnBrk="1" hangingPunct="1">
              <a:lnSpc>
                <a:spcPct val="90000"/>
              </a:lnSpc>
              <a:buNone/>
            </a:pPr>
            <a:r>
              <a:rPr lang="en-US" dirty="0" smtClean="0"/>
              <a:t>		Oxidative Phosphorylation – </a:t>
            </a:r>
            <a:r>
              <a:rPr lang="en-US" dirty="0" smtClean="0">
                <a:solidFill>
                  <a:srgbClr val="FF0000"/>
                </a:solidFill>
              </a:rPr>
              <a:t>Needs Oxygen</a:t>
            </a:r>
          </a:p>
          <a:p>
            <a:pPr marL="0" indent="0" eaLnBrk="1" hangingPunct="1">
              <a:lnSpc>
                <a:spcPct val="90000"/>
              </a:lnSpc>
              <a:buNone/>
            </a:pPr>
            <a:endParaRPr lang="en-US" dirty="0" smtClean="0"/>
          </a:p>
          <a:p>
            <a:pPr eaLnBrk="1" hangingPunct="1">
              <a:lnSpc>
                <a:spcPct val="90000"/>
              </a:lnSpc>
            </a:pPr>
            <a:r>
              <a:rPr lang="en-US" dirty="0" smtClean="0"/>
              <a:t>Cellular respiration =  30 to 32 ATP / glucose</a:t>
            </a:r>
            <a:endParaRPr lang="en-US" baseline="30000" dirty="0" smtClean="0"/>
          </a:p>
          <a:p>
            <a:pPr eaLnBrk="1" hangingPunct="1">
              <a:lnSpc>
                <a:spcPct val="90000"/>
              </a:lnSpc>
            </a:pPr>
            <a:endParaRPr lang="en-US" dirty="0" smtClean="0"/>
          </a:p>
        </p:txBody>
      </p:sp>
    </p:spTree>
    <p:extLst>
      <p:ext uri="{BB962C8B-B14F-4D97-AF65-F5344CB8AC3E}">
        <p14:creationId xmlns:p14="http://schemas.microsoft.com/office/powerpoint/2010/main" val="3305047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b="1" dirty="0" smtClean="0">
                <a:ea typeface="+mj-ea"/>
                <a:cs typeface="+mj-cs"/>
              </a:rPr>
              <a:t>Cells can also also burn other molecules for fuel</a:t>
            </a:r>
            <a:endParaRPr lang="en-US" b="1" dirty="0">
              <a:ea typeface="+mj-ea"/>
              <a:cs typeface="+mj-cs"/>
            </a:endParaRPr>
          </a:p>
        </p:txBody>
      </p:sp>
      <p:sp>
        <p:nvSpPr>
          <p:cNvPr id="62466" name="Content Placeholder 2"/>
          <p:cNvSpPr>
            <a:spLocks noGrp="1"/>
          </p:cNvSpPr>
          <p:nvPr>
            <p:ph idx="1"/>
          </p:nvPr>
        </p:nvSpPr>
        <p:spPr/>
        <p:txBody>
          <a:bodyPr/>
          <a:lstStyle/>
          <a:p>
            <a:pPr marL="0" indent="0" eaLnBrk="1" hangingPunct="1">
              <a:buFont typeface="Arial" charset="0"/>
              <a:buNone/>
              <a:defRPr/>
            </a:pPr>
            <a:endParaRPr lang="en-US" dirty="0" smtClean="0"/>
          </a:p>
          <a:p>
            <a:pPr eaLnBrk="1" hangingPunct="1">
              <a:buFont typeface="Arial" charset="0"/>
              <a:buChar char="•"/>
              <a:defRPr/>
            </a:pPr>
            <a:r>
              <a:rPr lang="en-US" dirty="0" smtClean="0"/>
              <a:t>Fats and amino acids are also fuel for aerobic respiration</a:t>
            </a:r>
          </a:p>
          <a:p>
            <a:pPr eaLnBrk="1" hangingPunct="1">
              <a:buFont typeface="Arial" charset="0"/>
              <a:buChar char="•"/>
              <a:defRPr/>
            </a:pPr>
            <a:r>
              <a:rPr lang="en-US" dirty="0" smtClean="0"/>
              <a:t>Fats have more electrons and therefore produce more ATP</a:t>
            </a:r>
          </a:p>
          <a:p>
            <a:pPr eaLnBrk="1" hangingPunct="1">
              <a:buFont typeface="Arial" charset="0"/>
              <a:buChar cha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95262"/>
            <a:ext cx="8229600" cy="1143000"/>
          </a:xfrm>
        </p:spPr>
        <p:txBody>
          <a:bodyPr/>
          <a:lstStyle/>
          <a:p>
            <a:pPr eaLnBrk="1" hangingPunct="1"/>
            <a:r>
              <a:rPr lang="en-US" b="1" dirty="0" smtClean="0">
                <a:ea typeface="ＭＳ Ｐゴシック" pitchFamily="34" charset="-128"/>
              </a:rPr>
              <a:t>When oxygen is scarce</a:t>
            </a:r>
          </a:p>
        </p:txBody>
      </p:sp>
      <p:sp>
        <p:nvSpPr>
          <p:cNvPr id="48131" name="Content Placeholder 2"/>
          <p:cNvSpPr>
            <a:spLocks noGrp="1"/>
          </p:cNvSpPr>
          <p:nvPr>
            <p:ph idx="1"/>
          </p:nvPr>
        </p:nvSpPr>
        <p:spPr/>
        <p:txBody>
          <a:bodyPr/>
          <a:lstStyle/>
          <a:p>
            <a:pPr eaLnBrk="1" hangingPunct="1"/>
            <a:r>
              <a:rPr lang="en-US" dirty="0" smtClean="0">
                <a:ea typeface="ＭＳ Ｐゴシック" pitchFamily="34" charset="-128"/>
              </a:rPr>
              <a:t>Sometimes oxygen consumption exceeds  oxygen intake </a:t>
            </a:r>
          </a:p>
          <a:p>
            <a:pPr eaLnBrk="1" hangingPunct="1"/>
            <a:r>
              <a:rPr lang="en-US" dirty="0" smtClean="0">
                <a:ea typeface="ＭＳ Ｐゴシック" pitchFamily="34" charset="-128"/>
              </a:rPr>
              <a:t>Electron transport chain needs oxygen to receive electrons</a:t>
            </a:r>
          </a:p>
          <a:p>
            <a:pPr eaLnBrk="1" hangingPunct="1"/>
            <a:endParaRPr lang="en-US" dirty="0" smtClean="0">
              <a:ea typeface="ＭＳ Ｐゴシック" pitchFamily="34" charset="-128"/>
            </a:endParaRPr>
          </a:p>
        </p:txBody>
      </p:sp>
      <p:pic>
        <p:nvPicPr>
          <p:cNvPr id="48132" name="Picture 4" descr="D:\User Data\Desktop\unnumbered_06_p128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86200"/>
            <a:ext cx="5432425"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D:\User Data\Desktop\unnumbered_06_p128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713" y="3276600"/>
            <a:ext cx="24511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b="1" smtClean="0">
                <a:ea typeface="ＭＳ Ｐゴシック" pitchFamily="34" charset="-128"/>
              </a:rPr>
              <a:t>Driving Questions</a:t>
            </a:r>
          </a:p>
        </p:txBody>
      </p:sp>
      <p:sp>
        <p:nvSpPr>
          <p:cNvPr id="16387" name="Content Placeholder 2"/>
          <p:cNvSpPr>
            <a:spLocks noGrp="1"/>
          </p:cNvSpPr>
          <p:nvPr>
            <p:ph idx="1"/>
          </p:nvPr>
        </p:nvSpPr>
        <p:spPr/>
        <p:txBody>
          <a:bodyPr/>
          <a:lstStyle/>
          <a:p>
            <a:pPr marL="514350" indent="-514350">
              <a:buFont typeface="Calibri" pitchFamily="34" charset="0"/>
              <a:buAutoNum type="arabicPeriod"/>
            </a:pPr>
            <a:r>
              <a:rPr lang="en-US" sz="2000" dirty="0" smtClean="0">
                <a:ea typeface="ＭＳ Ｐゴシック" pitchFamily="34" charset="-128"/>
              </a:rPr>
              <a:t>Why do humans weigh more than in the past? </a:t>
            </a:r>
          </a:p>
          <a:p>
            <a:pPr marL="514350" indent="-514350">
              <a:buFont typeface="Calibri" pitchFamily="34" charset="0"/>
              <a:buAutoNum type="arabicPeriod"/>
            </a:pPr>
            <a:r>
              <a:rPr lang="en-US" sz="2000" dirty="0" smtClean="0">
                <a:ea typeface="ＭＳ Ｐゴシック" pitchFamily="34" charset="-128"/>
              </a:rPr>
              <a:t>How does the body use the energy in food?</a:t>
            </a:r>
          </a:p>
          <a:p>
            <a:pPr marL="514350" indent="-514350">
              <a:buFont typeface="Calibri" pitchFamily="34" charset="0"/>
              <a:buAutoNum type="arabicPeriod"/>
            </a:pPr>
            <a:r>
              <a:rPr lang="en-US" dirty="0" smtClean="0">
                <a:solidFill>
                  <a:srgbClr val="FF0000"/>
                </a:solidFill>
                <a:ea typeface="ＭＳ Ｐゴシック" pitchFamily="34" charset="-128"/>
              </a:rPr>
              <a:t>How does aerobic respiration extract useful energy from food?</a:t>
            </a:r>
          </a:p>
          <a:p>
            <a:pPr marL="514350" indent="-514350">
              <a:buFont typeface="Calibri" pitchFamily="34" charset="0"/>
              <a:buAutoNum type="arabicPeriod"/>
            </a:pPr>
            <a:r>
              <a:rPr lang="en-US" dirty="0" smtClean="0">
                <a:ea typeface="ＭＳ Ｐゴシック" pitchFamily="34" charset="-128"/>
              </a:rPr>
              <a:t>When does </a:t>
            </a:r>
            <a:r>
              <a:rPr lang="en-US" dirty="0" smtClean="0">
                <a:solidFill>
                  <a:srgbClr val="FF0000"/>
                </a:solidFill>
                <a:ea typeface="ＭＳ Ｐゴシック" pitchFamily="34" charset="-128"/>
              </a:rPr>
              <a:t>fermentation</a:t>
            </a:r>
            <a:r>
              <a:rPr lang="en-US" dirty="0" smtClean="0">
                <a:ea typeface="ＭＳ Ｐゴシック" pitchFamily="34" charset="-128"/>
              </a:rPr>
              <a:t> occur, and why can’t it sustain human life?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b="1" smtClean="0">
                <a:ea typeface="ＭＳ Ｐゴシック" pitchFamily="34" charset="-128"/>
              </a:rPr>
              <a:t>Fermentation</a:t>
            </a:r>
          </a:p>
        </p:txBody>
      </p:sp>
      <p:sp>
        <p:nvSpPr>
          <p:cNvPr id="49155" name="Content Placeholder 2"/>
          <p:cNvSpPr>
            <a:spLocks noGrp="1"/>
          </p:cNvSpPr>
          <p:nvPr>
            <p:ph idx="1"/>
          </p:nvPr>
        </p:nvSpPr>
        <p:spPr>
          <a:xfrm>
            <a:off x="228600" y="1371600"/>
            <a:ext cx="3048000" cy="4830763"/>
          </a:xfrm>
        </p:spPr>
        <p:txBody>
          <a:bodyPr/>
          <a:lstStyle/>
          <a:p>
            <a:pPr eaLnBrk="1" hangingPunct="1"/>
            <a:r>
              <a:rPr lang="en-US" sz="2400" smtClean="0">
                <a:ea typeface="ＭＳ Ｐゴシック" pitchFamily="34" charset="-128"/>
              </a:rPr>
              <a:t>Glycolysis occurs in the absence of oxygen</a:t>
            </a:r>
          </a:p>
          <a:p>
            <a:pPr eaLnBrk="1" hangingPunct="1"/>
            <a:endParaRPr lang="en-US" sz="2400" smtClean="0">
              <a:ea typeface="ＭＳ Ｐゴシック" pitchFamily="34" charset="-128"/>
            </a:endParaRPr>
          </a:p>
          <a:p>
            <a:pPr eaLnBrk="1" hangingPunct="1"/>
            <a:r>
              <a:rPr lang="en-US" sz="2400" smtClean="0">
                <a:ea typeface="ＭＳ Ｐゴシック" pitchFamily="34" charset="-128"/>
              </a:rPr>
              <a:t>Products now undergo </a:t>
            </a:r>
            <a:r>
              <a:rPr lang="en-US" sz="2400" b="1" smtClean="0">
                <a:ea typeface="ＭＳ Ｐゴシック" pitchFamily="34" charset="-128"/>
              </a:rPr>
              <a:t>fermentation</a:t>
            </a:r>
          </a:p>
          <a:p>
            <a:pPr eaLnBrk="1" hangingPunct="1"/>
            <a:endParaRPr lang="en-US" sz="2400" b="1" smtClean="0">
              <a:ea typeface="ＭＳ Ｐゴシック" pitchFamily="34" charset="-128"/>
            </a:endParaRPr>
          </a:p>
          <a:p>
            <a:pPr eaLnBrk="1" hangingPunct="1"/>
            <a:r>
              <a:rPr lang="en-US" sz="2400" smtClean="0">
                <a:ea typeface="ＭＳ Ｐゴシック" pitchFamily="34" charset="-128"/>
              </a:rPr>
              <a:t>Occurs in cytoplasm</a:t>
            </a:r>
          </a:p>
          <a:p>
            <a:pPr eaLnBrk="1" hangingPunct="1"/>
            <a:endParaRPr lang="en-US" sz="2400" b="1" smtClean="0">
              <a:ea typeface="ＭＳ Ｐゴシック" pitchFamily="34" charset="-128"/>
            </a:endParaRPr>
          </a:p>
          <a:p>
            <a:pPr eaLnBrk="1" hangingPunct="1"/>
            <a:r>
              <a:rPr lang="en-US" sz="2400" smtClean="0">
                <a:ea typeface="ＭＳ Ｐゴシック" pitchFamily="34" charset="-128"/>
              </a:rPr>
              <a:t>Makes</a:t>
            </a:r>
            <a:r>
              <a:rPr lang="en-US" sz="2400" b="1" smtClean="0">
                <a:ea typeface="ＭＳ Ｐゴシック" pitchFamily="34" charset="-128"/>
              </a:rPr>
              <a:t> lactic acid or alcohol</a:t>
            </a:r>
          </a:p>
        </p:txBody>
      </p:sp>
      <p:pic>
        <p:nvPicPr>
          <p:cNvPr id="49156" name="Picture 5" descr="D:\User Data\Desktop\infographic_06_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2057400"/>
            <a:ext cx="53736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25562"/>
          </a:xfrm>
        </p:spPr>
        <p:txBody>
          <a:bodyPr>
            <a:normAutofit/>
          </a:bodyPr>
          <a:lstStyle/>
          <a:p>
            <a:pPr eaLnBrk="1" hangingPunct="1"/>
            <a:r>
              <a:rPr lang="en-US" sz="4000" dirty="0" smtClean="0"/>
              <a:t>Anaerobic respiration:  Problem</a:t>
            </a:r>
          </a:p>
        </p:txBody>
      </p:sp>
      <p:sp>
        <p:nvSpPr>
          <p:cNvPr id="50178" name="Content Placeholder 2"/>
          <p:cNvSpPr>
            <a:spLocks noGrp="1"/>
          </p:cNvSpPr>
          <p:nvPr>
            <p:ph idx="1"/>
          </p:nvPr>
        </p:nvSpPr>
        <p:spPr/>
        <p:txBody>
          <a:bodyPr/>
          <a:lstStyle/>
          <a:p>
            <a:pPr eaLnBrk="1" hangingPunct="1"/>
            <a:r>
              <a:rPr lang="en-US" dirty="0" smtClean="0"/>
              <a:t>Only do Glycolysis  - No oxygen needed</a:t>
            </a:r>
          </a:p>
          <a:p>
            <a:pPr eaLnBrk="1" hangingPunct="1"/>
            <a:r>
              <a:rPr lang="en-US" dirty="0" smtClean="0"/>
              <a:t>Glycolysis requires NAD+ </a:t>
            </a:r>
          </a:p>
          <a:p>
            <a:pPr eaLnBrk="1" hangingPunct="1"/>
            <a:endParaRPr lang="en-US" dirty="0"/>
          </a:p>
          <a:p>
            <a:pPr eaLnBrk="1" hangingPunct="1"/>
            <a:r>
              <a:rPr lang="en-US" dirty="0" smtClean="0"/>
              <a:t>No NAD+ = no glycolysis</a:t>
            </a:r>
          </a:p>
          <a:p>
            <a:pPr eaLnBrk="1" hangingPunct="1"/>
            <a:endParaRPr lang="en-US" dirty="0"/>
          </a:p>
          <a:p>
            <a:pPr eaLnBrk="1" hangingPunct="1"/>
            <a:r>
              <a:rPr lang="en-US" dirty="0" smtClean="0"/>
              <a:t>Glycolysis stops if we can</a:t>
            </a:r>
          </a:p>
          <a:p>
            <a:pPr marL="0" indent="0" eaLnBrk="1" hangingPunct="1">
              <a:buNone/>
            </a:pPr>
            <a:r>
              <a:rPr lang="en-US" dirty="0"/>
              <a:t>	</a:t>
            </a:r>
            <a:r>
              <a:rPr lang="en-US" dirty="0" smtClean="0"/>
              <a:t>not turn NADH back into</a:t>
            </a:r>
          </a:p>
          <a:p>
            <a:pPr marL="0" indent="0" eaLnBrk="1" hangingPunct="1">
              <a:buNone/>
            </a:pPr>
            <a:r>
              <a:rPr lang="en-US" dirty="0"/>
              <a:t>	</a:t>
            </a:r>
            <a:r>
              <a:rPr lang="en-US" dirty="0" smtClean="0"/>
              <a:t>NAD+</a:t>
            </a:r>
          </a:p>
        </p:txBody>
      </p:sp>
      <p:pic>
        <p:nvPicPr>
          <p:cNvPr id="4" name="Picture 2" descr="http://www.accessexcellence.org/RC/VL/GG/ecb/ecb_images/13_03_glycolysis.jpg"/>
          <p:cNvPicPr>
            <a:picLocks noChangeAspect="1" noChangeArrowheads="1"/>
          </p:cNvPicPr>
          <p:nvPr/>
        </p:nvPicPr>
        <p:blipFill rotWithShape="1">
          <a:blip r:embed="rId2"/>
          <a:srcRect l="19366" t="4018" r="23685" b="7450"/>
          <a:stretch/>
        </p:blipFill>
        <p:spPr bwMode="auto">
          <a:xfrm>
            <a:off x="5087568" y="2103776"/>
            <a:ext cx="3482502" cy="4022387"/>
          </a:xfrm>
          <a:prstGeom prst="rect">
            <a:avLst/>
          </a:prstGeom>
          <a:noFill/>
        </p:spPr>
      </p:pic>
    </p:spTree>
    <p:extLst>
      <p:ext uri="{BB962C8B-B14F-4D97-AF65-F5344CB8AC3E}">
        <p14:creationId xmlns:p14="http://schemas.microsoft.com/office/powerpoint/2010/main" val="3009149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25562"/>
          </a:xfrm>
        </p:spPr>
        <p:txBody>
          <a:bodyPr>
            <a:normAutofit/>
          </a:bodyPr>
          <a:lstStyle/>
          <a:p>
            <a:pPr eaLnBrk="1" hangingPunct="1"/>
            <a:r>
              <a:rPr lang="en-US" sz="4000" dirty="0" smtClean="0"/>
              <a:t>Anaerobic respiration:  Solution</a:t>
            </a:r>
          </a:p>
        </p:txBody>
      </p:sp>
      <p:sp>
        <p:nvSpPr>
          <p:cNvPr id="50178" name="Content Placeholder 2"/>
          <p:cNvSpPr>
            <a:spLocks noGrp="1"/>
          </p:cNvSpPr>
          <p:nvPr>
            <p:ph idx="1"/>
          </p:nvPr>
        </p:nvSpPr>
        <p:spPr/>
        <p:txBody>
          <a:bodyPr/>
          <a:lstStyle/>
          <a:p>
            <a:pPr eaLnBrk="1" hangingPunct="1"/>
            <a:r>
              <a:rPr lang="en-US" dirty="0" smtClean="0"/>
              <a:t>Turn pyruvate from glycolysis into something else  (requires energy and hydrogen)</a:t>
            </a:r>
          </a:p>
          <a:p>
            <a:pPr marL="0" indent="0" eaLnBrk="1" hangingPunct="1">
              <a:buNone/>
            </a:pPr>
            <a:r>
              <a:rPr lang="en-US" dirty="0"/>
              <a:t>	</a:t>
            </a:r>
            <a:r>
              <a:rPr lang="en-US" dirty="0" smtClean="0"/>
              <a:t>		NADH </a:t>
            </a:r>
            <a:r>
              <a:rPr lang="en-US" dirty="0" smtClean="0">
                <a:sym typeface="Wingdings" pitchFamily="2" charset="2"/>
              </a:rPr>
              <a:t> NAD+</a:t>
            </a:r>
          </a:p>
          <a:p>
            <a:pPr marL="0" indent="0" eaLnBrk="1" hangingPunct="1">
              <a:buNone/>
            </a:pPr>
            <a:r>
              <a:rPr lang="en-US" dirty="0">
                <a:sym typeface="Wingdings" pitchFamily="2" charset="2"/>
              </a:rPr>
              <a:t>	</a:t>
            </a:r>
            <a:r>
              <a:rPr lang="en-US" dirty="0" smtClean="0">
                <a:sym typeface="Wingdings" pitchFamily="2" charset="2"/>
              </a:rPr>
              <a:t>		Now we can still do glycolysis</a:t>
            </a:r>
            <a:endParaRPr lang="en-US" dirty="0" smtClean="0"/>
          </a:p>
          <a:p>
            <a:pPr eaLnBrk="1" hangingPunct="1"/>
            <a:endParaRPr lang="en-US" dirty="0"/>
          </a:p>
          <a:p>
            <a:pPr eaLnBrk="1" hangingPunct="1"/>
            <a:r>
              <a:rPr lang="en-US" dirty="0" smtClean="0"/>
              <a:t>Pyruvate turned into alcohol or lactic acid</a:t>
            </a:r>
          </a:p>
        </p:txBody>
      </p:sp>
    </p:spTree>
    <p:extLst>
      <p:ext uri="{BB962C8B-B14F-4D97-AF65-F5344CB8AC3E}">
        <p14:creationId xmlns:p14="http://schemas.microsoft.com/office/powerpoint/2010/main" val="618710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hangingPunct="1"/>
            <a:r>
              <a:rPr lang="en-US" sz="4000" smtClean="0"/>
              <a:t>Fermentation Facilitates ATP Production Through Glycolysis When Oxygen Is Absent</a:t>
            </a:r>
          </a:p>
        </p:txBody>
      </p:sp>
      <p:sp>
        <p:nvSpPr>
          <p:cNvPr id="51202" name="Content Placeholder 2"/>
          <p:cNvSpPr>
            <a:spLocks noGrp="1"/>
          </p:cNvSpPr>
          <p:nvPr>
            <p:ph idx="1"/>
          </p:nvPr>
        </p:nvSpPr>
        <p:spPr/>
        <p:txBody>
          <a:bodyPr/>
          <a:lstStyle/>
          <a:p>
            <a:pPr eaLnBrk="1" hangingPunct="1"/>
            <a:r>
              <a:rPr lang="en-US" dirty="0" smtClean="0"/>
              <a:t>Fermentation by anaerobic yeasts converts pyruvate into an ethanol, releasing CO2 gas </a:t>
            </a:r>
          </a:p>
          <a:p>
            <a:pPr eaLnBrk="1" hangingPunct="1"/>
            <a:endParaRPr lang="en-US" dirty="0" smtClean="0"/>
          </a:p>
          <a:p>
            <a:pPr eaLnBrk="1" hangingPunct="1"/>
            <a:r>
              <a:rPr lang="en-US" dirty="0" smtClean="0"/>
              <a:t>Lactic acids forms in severely taxed muscle cells as a result of ATP production in the absence of oxygen </a:t>
            </a:r>
          </a:p>
        </p:txBody>
      </p:sp>
    </p:spTree>
    <p:extLst>
      <p:ext uri="{BB962C8B-B14F-4D97-AF65-F5344CB8AC3E}">
        <p14:creationId xmlns:p14="http://schemas.microsoft.com/office/powerpoint/2010/main" val="31277347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figure_09_11"/>
          <p:cNvPicPr>
            <a:picLocks noChangeAspect="1" noChangeArrowheads="1"/>
          </p:cNvPicPr>
          <p:nvPr/>
        </p:nvPicPr>
        <p:blipFill>
          <a:blip r:embed="rId3"/>
          <a:srcRect/>
          <a:stretch>
            <a:fillRect/>
          </a:stretch>
        </p:blipFill>
        <p:spPr bwMode="auto">
          <a:xfrm>
            <a:off x="2222500" y="215900"/>
            <a:ext cx="4699000" cy="6435725"/>
          </a:xfrm>
          <a:prstGeom prst="rect">
            <a:avLst/>
          </a:prstGeom>
          <a:noFill/>
          <a:ln w="9525">
            <a:noFill/>
            <a:miter lim="800000"/>
            <a:headEnd/>
            <a:tailEnd/>
          </a:ln>
          <a:effectLst/>
        </p:spPr>
      </p:pic>
    </p:spTree>
    <p:extLst>
      <p:ext uri="{BB962C8B-B14F-4D97-AF65-F5344CB8AC3E}">
        <p14:creationId xmlns:p14="http://schemas.microsoft.com/office/powerpoint/2010/main" val="2876007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563562"/>
          </a:xfrm>
        </p:spPr>
        <p:txBody>
          <a:bodyPr/>
          <a:lstStyle/>
          <a:p>
            <a:r>
              <a:rPr lang="en-US" dirty="0" smtClean="0"/>
              <a:t>The Truth: </a:t>
            </a:r>
            <a:r>
              <a:rPr lang="en-US" sz="1800" dirty="0" smtClean="0">
                <a:solidFill>
                  <a:srgbClr val="FF0000"/>
                </a:solidFill>
              </a:rPr>
              <a:t>metabolism is more than just breaking carbs</a:t>
            </a:r>
            <a:endParaRPr lang="en-US" sz="1800" dirty="0">
              <a:solidFill>
                <a:srgbClr val="FF0000"/>
              </a:solidFill>
            </a:endParaRPr>
          </a:p>
        </p:txBody>
      </p:sp>
      <p:sp>
        <p:nvSpPr>
          <p:cNvPr id="3" name="Content Placeholder 2"/>
          <p:cNvSpPr>
            <a:spLocks noGrp="1"/>
          </p:cNvSpPr>
          <p:nvPr>
            <p:ph idx="1"/>
          </p:nvPr>
        </p:nvSpPr>
        <p:spPr>
          <a:xfrm>
            <a:off x="685800" y="893908"/>
            <a:ext cx="1752600" cy="669758"/>
          </a:xfrm>
        </p:spPr>
        <p:txBody>
          <a:bodyPr/>
          <a:lstStyle/>
          <a:p>
            <a:pPr marL="0" indent="0">
              <a:buNone/>
            </a:pPr>
            <a:r>
              <a:rPr lang="en-US" dirty="0" smtClean="0"/>
              <a:t>proteins</a:t>
            </a:r>
            <a:endParaRPr lang="en-US" dirty="0"/>
          </a:p>
        </p:txBody>
      </p:sp>
      <p:pic>
        <p:nvPicPr>
          <p:cNvPr id="1026" name="Picture 2" descr="http://classes.midlandstech.edu/carterp/courses/bio225/chap05/Slide3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16" y="1761665"/>
            <a:ext cx="3994484" cy="38533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lasses.midlandstech.edu/carterp/courses/bio225/chap05/Slide2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598" y="1547624"/>
            <a:ext cx="2655418" cy="4191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6096000" y="893908"/>
            <a:ext cx="1752600" cy="66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lipids</a:t>
            </a:r>
            <a:endParaRPr lang="en-US" dirty="0"/>
          </a:p>
        </p:txBody>
      </p:sp>
      <p:sp>
        <p:nvSpPr>
          <p:cNvPr id="7" name="Content Placeholder 2"/>
          <p:cNvSpPr txBox="1">
            <a:spLocks/>
          </p:cNvSpPr>
          <p:nvPr/>
        </p:nvSpPr>
        <p:spPr bwMode="auto">
          <a:xfrm>
            <a:off x="381000" y="5932612"/>
            <a:ext cx="8763000" cy="66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olidFill>
                  <a:srgbClr val="FF0000"/>
                </a:solidFill>
              </a:rPr>
              <a:t>There’s more than one way to do cell respiration!!!</a:t>
            </a:r>
            <a:endParaRPr lang="en-US" dirty="0">
              <a:solidFill>
                <a:srgbClr val="FF0000"/>
              </a:solidFill>
            </a:endParaRPr>
          </a:p>
        </p:txBody>
      </p:sp>
    </p:spTree>
    <p:extLst>
      <p:ext uri="{BB962C8B-B14F-4D97-AF65-F5344CB8AC3E}">
        <p14:creationId xmlns:p14="http://schemas.microsoft.com/office/powerpoint/2010/main" val="828423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b="1" smtClean="0">
                <a:ea typeface="ＭＳ Ｐゴシック" pitchFamily="34" charset="-128"/>
              </a:rPr>
              <a:t>Summary</a:t>
            </a:r>
          </a:p>
        </p:txBody>
      </p:sp>
      <p:sp>
        <p:nvSpPr>
          <p:cNvPr id="55299" name="Content Placeholder 2"/>
          <p:cNvSpPr>
            <a:spLocks noGrp="1"/>
          </p:cNvSpPr>
          <p:nvPr>
            <p:ph idx="1"/>
          </p:nvPr>
        </p:nvSpPr>
        <p:spPr>
          <a:xfrm>
            <a:off x="457200" y="1447800"/>
            <a:ext cx="8229600" cy="5257800"/>
          </a:xfrm>
        </p:spPr>
        <p:txBody>
          <a:bodyPr/>
          <a:lstStyle/>
          <a:p>
            <a:r>
              <a:rPr lang="en-US" sz="2400" dirty="0" smtClean="0">
                <a:ea typeface="ＭＳ Ｐゴシック" pitchFamily="34" charset="-128"/>
              </a:rPr>
              <a:t>The macronutrients in our food (proteins, carbohydrates, and fats) are sources of dietary energy.</a:t>
            </a:r>
          </a:p>
          <a:p>
            <a:r>
              <a:rPr lang="en-US" sz="2400" dirty="0" smtClean="0">
                <a:solidFill>
                  <a:srgbClr val="FF0000"/>
                </a:solidFill>
                <a:ea typeface="ＭＳ Ｐゴシック" pitchFamily="34" charset="-128"/>
              </a:rPr>
              <a:t>Cells carry out chemical reactions that break down food to obtain usable energy in the form of ATP.</a:t>
            </a:r>
          </a:p>
          <a:p>
            <a:r>
              <a:rPr lang="en-US" sz="2400" dirty="0" smtClean="0">
                <a:ea typeface="ＭＳ Ｐゴシック" pitchFamily="34" charset="-128"/>
              </a:rPr>
              <a:t>Photosynthesis and respiration form a cycle: the carbon dioxide given off  during aerobic respiration is used by </a:t>
            </a:r>
            <a:r>
              <a:rPr lang="en-US" sz="2400" dirty="0" err="1" smtClean="0">
                <a:ea typeface="ＭＳ Ｐゴシック" pitchFamily="34" charset="-128"/>
              </a:rPr>
              <a:t>photosynthesizers</a:t>
            </a:r>
            <a:r>
              <a:rPr lang="en-US" sz="2400" dirty="0" smtClean="0">
                <a:ea typeface="ＭＳ Ｐゴシック" pitchFamily="34" charset="-128"/>
              </a:rPr>
              <a:t> to make glucose and oxygen.</a:t>
            </a:r>
          </a:p>
          <a:p>
            <a:r>
              <a:rPr lang="en-US" sz="2400" dirty="0" smtClean="0">
                <a:ea typeface="ＭＳ Ｐゴシック" pitchFamily="34" charset="-128"/>
              </a:rPr>
              <a:t>Exercise helps burn stored Calories.</a:t>
            </a:r>
          </a:p>
          <a:p>
            <a:r>
              <a:rPr lang="en-US" sz="2400" dirty="0" smtClean="0">
                <a:ea typeface="ＭＳ Ｐゴシック" pitchFamily="34" charset="-128"/>
              </a:rPr>
              <a:t>During exercise, glycogen is used first. Stored fats are tapped only when glycogen stores have been depleted.</a:t>
            </a:r>
          </a:p>
        </p:txBody>
      </p:sp>
    </p:spTree>
    <p:extLst>
      <p:ext uri="{BB962C8B-B14F-4D97-AF65-F5344CB8AC3E}">
        <p14:creationId xmlns:p14="http://schemas.microsoft.com/office/powerpoint/2010/main" val="24589423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9</a:t>
            </a:r>
            <a:endParaRPr lang="en-US" sz="2800" dirty="0" smtClean="0"/>
          </a:p>
          <a:p>
            <a:pPr eaLnBrk="1" fontAlgn="auto" hangingPunct="1">
              <a:lnSpc>
                <a:spcPct val="90000"/>
              </a:lnSpc>
              <a:spcAft>
                <a:spcPts val="0"/>
              </a:spcAft>
              <a:defRPr/>
            </a:pPr>
            <a:r>
              <a:rPr lang="en-US" sz="2800" dirty="0" smtClean="0"/>
              <a:t>Photosynthesis and</a:t>
            </a:r>
          </a:p>
          <a:p>
            <a:pPr eaLnBrk="1" fontAlgn="auto" hangingPunct="1">
              <a:lnSpc>
                <a:spcPct val="90000"/>
              </a:lnSpc>
              <a:spcAft>
                <a:spcPts val="0"/>
              </a:spcAft>
              <a:defRPr/>
            </a:pPr>
            <a:r>
              <a:rPr lang="en-US" sz="2800" dirty="0" smtClean="0"/>
              <a:t>Cellular Respiration</a:t>
            </a:r>
            <a:endParaRPr lang="en-US" sz="2800" dirty="0"/>
          </a:p>
        </p:txBody>
      </p:sp>
    </p:spTree>
    <p:extLst>
      <p:ext uri="{BB962C8B-B14F-4D97-AF65-F5344CB8AC3E}">
        <p14:creationId xmlns:p14="http://schemas.microsoft.com/office/powerpoint/2010/main" val="22502260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609600" y="685800"/>
            <a:ext cx="5181600" cy="1371600"/>
          </a:xfrm>
        </p:spPr>
        <p:txBody>
          <a:bodyPr rIns="132080"/>
          <a:lstStyle/>
          <a:p>
            <a:pPr marL="877888" indent="-877888" eaLnBrk="1" hangingPunct="1"/>
            <a:r>
              <a:rPr lang="en-US"/>
              <a:t>Concept Quiz</a:t>
            </a:r>
            <a:br>
              <a:rPr lang="en-US"/>
            </a:br>
            <a:endParaRPr lang="en-US"/>
          </a:p>
        </p:txBody>
      </p:sp>
      <p:sp>
        <p:nvSpPr>
          <p:cNvPr id="26627" name="Rectangle 14"/>
          <p:cNvSpPr>
            <a:spLocks noGrp="1" noChangeArrowheads="1"/>
          </p:cNvSpPr>
          <p:nvPr>
            <p:ph type="body" idx="1"/>
          </p:nvPr>
        </p:nvSpPr>
        <p:spPr>
          <a:xfrm>
            <a:off x="457200" y="1524000"/>
            <a:ext cx="8229600" cy="3336925"/>
          </a:xfrm>
        </p:spPr>
        <p:txBody>
          <a:bodyPr rIns="132080"/>
          <a:lstStyle/>
          <a:p>
            <a:pPr marL="649288" indent="-649288" eaLnBrk="1" hangingPunct="1">
              <a:buFont typeface="Wingdings" pitchFamily="1" charset="2"/>
              <a:buNone/>
            </a:pPr>
            <a:r>
              <a:rPr lang="en-US"/>
              <a:t>	A common feature of both chloroplasts and mitochondria is</a:t>
            </a:r>
          </a:p>
          <a:p>
            <a:pPr marL="649288" indent="-649288" eaLnBrk="1" hangingPunct="1">
              <a:buFont typeface="Wingdings" pitchFamily="1" charset="2"/>
              <a:buNone/>
            </a:pPr>
            <a:r>
              <a:rPr lang="en-US"/>
              <a:t>	A. The use of chlorophyll</a:t>
            </a:r>
          </a:p>
          <a:p>
            <a:pPr marL="649288" indent="-649288" eaLnBrk="1" hangingPunct="1">
              <a:buFont typeface="Wingdings" pitchFamily="1" charset="2"/>
              <a:buNone/>
            </a:pPr>
            <a:r>
              <a:rPr lang="en-US"/>
              <a:t>	B. Production of CO</a:t>
            </a:r>
            <a:r>
              <a:rPr lang="en-US" baseline="-25000"/>
              <a:t>2</a:t>
            </a:r>
          </a:p>
          <a:p>
            <a:pPr marL="649288" indent="-649288" eaLnBrk="1" hangingPunct="1">
              <a:buFont typeface="Wingdings" pitchFamily="1" charset="2"/>
              <a:buNone/>
            </a:pPr>
            <a:r>
              <a:rPr lang="en-US"/>
              <a:t>	C. Use of an electron transport chain</a:t>
            </a:r>
          </a:p>
          <a:p>
            <a:pPr marL="649288" indent="-649288" eaLnBrk="1" hangingPunct="1">
              <a:buFont typeface="Wingdings" pitchFamily="1" charset="2"/>
              <a:buNone/>
            </a:pPr>
            <a:r>
              <a:rPr lang="en-US"/>
              <a:t>	D. Presence in all cells</a:t>
            </a:r>
          </a:p>
        </p:txBody>
      </p:sp>
    </p:spTree>
    <p:extLst>
      <p:ext uri="{BB962C8B-B14F-4D97-AF65-F5344CB8AC3E}">
        <p14:creationId xmlns:p14="http://schemas.microsoft.com/office/powerpoint/2010/main" val="166697802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a:xfrm>
            <a:off x="457200" y="228600"/>
            <a:ext cx="8229600" cy="1752600"/>
          </a:xfrm>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457200" y="1600200"/>
            <a:ext cx="8229600" cy="3336925"/>
          </a:xfrm>
        </p:spPr>
        <p:txBody>
          <a:bodyPr rIns="132080"/>
          <a:lstStyle/>
          <a:p>
            <a:pPr marL="649288" indent="-649288" eaLnBrk="1" hangingPunct="1">
              <a:buFont typeface="Wingdings" pitchFamily="1" charset="2"/>
              <a:buNone/>
            </a:pPr>
            <a:r>
              <a:rPr lang="en-US"/>
              <a:t>	Most of the ATP produced by aerobic respiration comes from</a:t>
            </a:r>
          </a:p>
          <a:p>
            <a:pPr marL="649288" indent="-649288" eaLnBrk="1" hangingPunct="1">
              <a:buFont typeface="Wingdings" pitchFamily="1" charset="2"/>
              <a:buNone/>
            </a:pPr>
            <a:r>
              <a:rPr lang="en-US"/>
              <a:t>	A. Glycolysis</a:t>
            </a:r>
          </a:p>
          <a:p>
            <a:pPr marL="649288" indent="-649288" eaLnBrk="1" hangingPunct="1">
              <a:buFont typeface="Wingdings" pitchFamily="1" charset="2"/>
              <a:buNone/>
            </a:pPr>
            <a:r>
              <a:rPr lang="en-US"/>
              <a:t>	B. The citric acid cycle</a:t>
            </a:r>
          </a:p>
          <a:p>
            <a:pPr marL="649288" indent="-649288" eaLnBrk="1" hangingPunct="1">
              <a:buFont typeface="Wingdings" pitchFamily="1" charset="2"/>
              <a:buNone/>
            </a:pPr>
            <a:r>
              <a:rPr lang="en-US"/>
              <a:t>	C. Oxidative phosphorylation</a:t>
            </a:r>
          </a:p>
          <a:p>
            <a:pPr marL="649288" indent="-649288" eaLnBrk="1" hangingPunct="1">
              <a:buFont typeface="Wingdings" pitchFamily="1" charset="2"/>
              <a:buNone/>
            </a:pPr>
            <a:r>
              <a:rPr lang="en-US"/>
              <a:t>	D. Fermentation</a:t>
            </a:r>
          </a:p>
        </p:txBody>
      </p:sp>
    </p:spTree>
    <p:extLst>
      <p:ext uri="{BB962C8B-B14F-4D97-AF65-F5344CB8AC3E}">
        <p14:creationId xmlns:p14="http://schemas.microsoft.com/office/powerpoint/2010/main" val="24690444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274638"/>
            <a:ext cx="8915400" cy="1143000"/>
          </a:xfrm>
        </p:spPr>
        <p:txBody>
          <a:bodyPr/>
          <a:lstStyle/>
          <a:p>
            <a:pPr eaLnBrk="1" hangingPunct="1"/>
            <a:r>
              <a:rPr lang="en-US" sz="4000" b="1" dirty="0" smtClean="0">
                <a:ea typeface="ＭＳ Ｐゴシック" pitchFamily="34" charset="-128"/>
              </a:rPr>
              <a:t>Food and Energy</a:t>
            </a:r>
          </a:p>
        </p:txBody>
      </p:sp>
      <p:sp>
        <p:nvSpPr>
          <p:cNvPr id="26627" name="Content Placeholder 2"/>
          <p:cNvSpPr>
            <a:spLocks noGrp="1"/>
          </p:cNvSpPr>
          <p:nvPr>
            <p:ph idx="1"/>
          </p:nvPr>
        </p:nvSpPr>
        <p:spPr>
          <a:xfrm>
            <a:off x="457200" y="1874838"/>
            <a:ext cx="8229600" cy="4525962"/>
          </a:xfrm>
        </p:spPr>
        <p:txBody>
          <a:bodyPr/>
          <a:lstStyle/>
          <a:p>
            <a:pPr eaLnBrk="1" hangingPunct="1"/>
            <a:r>
              <a:rPr lang="en-US" sz="2800" smtClean="0">
                <a:ea typeface="ＭＳ Ｐゴシック" pitchFamily="34" charset="-128"/>
              </a:rPr>
              <a:t>Food is not only a source of nutrition; it is also a source of </a:t>
            </a:r>
            <a:r>
              <a:rPr lang="en-US" sz="2800" b="1" smtClean="0">
                <a:ea typeface="ＭＳ Ｐゴシック" pitchFamily="34" charset="-128"/>
              </a:rPr>
              <a:t>energy</a:t>
            </a:r>
            <a:r>
              <a:rPr lang="en-US" sz="2800" smtClean="0">
                <a:ea typeface="ＭＳ Ｐゴシック" pitchFamily="34" charset="-128"/>
              </a:rPr>
              <a:t>—the power to do work</a:t>
            </a:r>
          </a:p>
          <a:p>
            <a:pPr eaLnBrk="1" hangingPunct="1"/>
            <a:endParaRPr lang="en-US" sz="2800" smtClean="0">
              <a:ea typeface="ＭＳ Ｐゴシック" pitchFamily="34" charset="-128"/>
            </a:endParaRPr>
          </a:p>
          <a:p>
            <a:pPr eaLnBrk="1" hangingPunct="1"/>
            <a:r>
              <a:rPr lang="en-US" sz="2800" b="1" smtClean="0">
                <a:ea typeface="ＭＳ Ｐゴシック" pitchFamily="34" charset="-128"/>
              </a:rPr>
              <a:t>calories (c)</a:t>
            </a:r>
            <a:endParaRPr lang="en-US" sz="2800" smtClean="0">
              <a:ea typeface="ＭＳ Ｐゴシック" pitchFamily="34" charset="-128"/>
            </a:endParaRPr>
          </a:p>
          <a:p>
            <a:pPr lvl="1" eaLnBrk="1" hangingPunct="1"/>
            <a:r>
              <a:rPr lang="en-US" smtClean="0">
                <a:ea typeface="ＭＳ Ｐゴシック" pitchFamily="34" charset="-128"/>
              </a:rPr>
              <a:t>the amount of energy required to raise the temperature of 1 g of water by 1</a:t>
            </a:r>
            <a:r>
              <a:rPr lang="en-US" smtClean="0">
                <a:latin typeface="Times New Roman" pitchFamily="18" charset="0"/>
                <a:ea typeface="ＭＳ Ｐゴシック" pitchFamily="34" charset="-128"/>
                <a:cs typeface="Times New Roman" pitchFamily="18" charset="0"/>
              </a:rPr>
              <a:t>°</a:t>
            </a:r>
            <a:r>
              <a:rPr lang="en-US" smtClean="0">
                <a:ea typeface="ＭＳ Ｐゴシック" pitchFamily="34" charset="-128"/>
              </a:rPr>
              <a:t>C</a:t>
            </a:r>
          </a:p>
          <a:p>
            <a:pPr eaLnBrk="1" hangingPunct="1">
              <a:buFont typeface="Arial" pitchFamily="34" charset="0"/>
              <a:buNone/>
            </a:pPr>
            <a:endParaRPr lang="en-US" sz="2800" smtClean="0">
              <a:ea typeface="ＭＳ Ｐゴシック" pitchFamily="34" charset="-128"/>
            </a:endParaRPr>
          </a:p>
          <a:p>
            <a:pPr eaLnBrk="1" hangingPunct="1"/>
            <a:r>
              <a:rPr lang="en-US" sz="2800" smtClean="0">
                <a:ea typeface="ＭＳ Ｐゴシック" pitchFamily="34" charset="-128"/>
              </a:rPr>
              <a:t>Food energy is measured in </a:t>
            </a:r>
            <a:r>
              <a:rPr lang="en-US" sz="2800" b="1" u="sng" smtClean="0">
                <a:ea typeface="ＭＳ Ｐゴシック" pitchFamily="34" charset="-128"/>
              </a:rPr>
              <a:t>C</a:t>
            </a:r>
            <a:r>
              <a:rPr lang="en-US" sz="2800" b="1" smtClean="0">
                <a:ea typeface="ＭＳ Ｐゴシック" pitchFamily="34" charset="-128"/>
              </a:rPr>
              <a:t>alories (capital C)</a:t>
            </a:r>
            <a:endParaRPr lang="en-US" sz="2800" smtClean="0">
              <a:ea typeface="ＭＳ Ｐゴシック" pitchFamily="34" charset="-128"/>
            </a:endParaRPr>
          </a:p>
          <a:p>
            <a:pPr lvl="1" eaLnBrk="1" hangingPunct="1"/>
            <a:r>
              <a:rPr lang="en-US" smtClean="0">
                <a:ea typeface="ＭＳ Ｐゴシック" pitchFamily="34" charset="-128"/>
              </a:rPr>
              <a:t>equal to 1000 calories, or 1 </a:t>
            </a:r>
            <a:r>
              <a:rPr lang="en-US" b="1" smtClean="0">
                <a:ea typeface="ＭＳ Ｐゴシック" pitchFamily="34" charset="-128"/>
              </a:rPr>
              <a:t>kilocalorie (kcal)</a:t>
            </a: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3200400"/>
            <a:ext cx="7923212" cy="936171"/>
          </a:xfrm>
          <a:effectLst>
            <a:outerShdw blurRad="25400" dist="12700" dir="2700000" algn="ctr" rotWithShape="0">
              <a:schemeClr val="tx1">
                <a:alpha val="74998"/>
              </a:schemeClr>
            </a:outerShdw>
          </a:effectLst>
        </p:spPr>
        <p:txBody>
          <a:bodyPr>
            <a:normAutofit fontScale="90000"/>
          </a:bodyPr>
          <a:lstStyle/>
          <a:p>
            <a:pPr algn="ctr" eaLnBrk="1" hangingPunct="1">
              <a:defRPr/>
            </a:pPr>
            <a:r>
              <a:rPr lang="en-US" sz="6000" b="1" dirty="0" smtClean="0">
                <a:solidFill>
                  <a:srgbClr val="E03C3C"/>
                </a:solidFill>
                <a:ea typeface="+mj-ea"/>
                <a:cs typeface="+mj-cs"/>
              </a:rPr>
              <a:t>Log into PAL</a:t>
            </a:r>
            <a:endParaRPr lang="en-US" sz="4800" b="1" dirty="0">
              <a:ea typeface="+mj-ea"/>
              <a:cs typeface="+mj-cs"/>
            </a:endParaRPr>
          </a:p>
        </p:txBody>
      </p:sp>
      <p:sp>
        <p:nvSpPr>
          <p:cNvPr id="14339" name="Rectangle 3"/>
          <p:cNvSpPr>
            <a:spLocks noGrp="1" noChangeArrowheads="1"/>
          </p:cNvSpPr>
          <p:nvPr>
            <p:ph type="subTitle" idx="1"/>
          </p:nvPr>
        </p:nvSpPr>
        <p:spPr>
          <a:xfrm>
            <a:off x="228600" y="1676400"/>
            <a:ext cx="8839200" cy="1524000"/>
          </a:xfrm>
        </p:spPr>
        <p:txBody>
          <a:bodyPr rtlCol="0">
            <a:normAutofit/>
          </a:bodyPr>
          <a:lstStyle/>
          <a:p>
            <a:pPr algn="ctr" eaLnBrk="1" fontAlgn="auto" hangingPunct="1">
              <a:lnSpc>
                <a:spcPct val="90000"/>
              </a:lnSpc>
              <a:spcAft>
                <a:spcPts val="0"/>
              </a:spcAft>
              <a:defRPr/>
            </a:pPr>
            <a:r>
              <a:rPr lang="en-US" sz="2800" b="1" dirty="0" smtClean="0"/>
              <a:t>Have you taken the latest quiz?</a:t>
            </a:r>
          </a:p>
          <a:p>
            <a:pPr algn="ctr" eaLnBrk="1" fontAlgn="auto" hangingPunct="1">
              <a:lnSpc>
                <a:spcPct val="90000"/>
              </a:lnSpc>
              <a:spcAft>
                <a:spcPts val="0"/>
              </a:spcAft>
              <a:defRPr/>
            </a:pPr>
            <a:r>
              <a:rPr lang="en-US" sz="2800" b="1" dirty="0" smtClean="0"/>
              <a:t>When is your next paper due?</a:t>
            </a:r>
          </a:p>
          <a:p>
            <a:pPr algn="ctr" eaLnBrk="1" fontAlgn="auto" hangingPunct="1">
              <a:lnSpc>
                <a:spcPct val="90000"/>
              </a:lnSpc>
              <a:spcAft>
                <a:spcPts val="0"/>
              </a:spcAft>
              <a:defRPr/>
            </a:pPr>
            <a:r>
              <a:rPr lang="en-US" sz="2800" b="1" dirty="0" smtClean="0"/>
              <a:t>If you are not sure, you need to</a:t>
            </a:r>
            <a:endParaRPr lang="en-US" sz="2800" dirty="0"/>
          </a:p>
        </p:txBody>
      </p:sp>
    </p:spTree>
    <p:extLst>
      <p:ext uri="{BB962C8B-B14F-4D97-AF65-F5344CB8AC3E}">
        <p14:creationId xmlns:p14="http://schemas.microsoft.com/office/powerpoint/2010/main" val="1551795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Metabolism</a:t>
            </a:r>
          </a:p>
        </p:txBody>
      </p:sp>
      <p:sp>
        <p:nvSpPr>
          <p:cNvPr id="31746" name="Content Placeholder 2"/>
          <p:cNvSpPr>
            <a:spLocks noGrp="1"/>
          </p:cNvSpPr>
          <p:nvPr>
            <p:ph idx="1"/>
          </p:nvPr>
        </p:nvSpPr>
        <p:spPr/>
        <p:txBody>
          <a:bodyPr/>
          <a:lstStyle/>
          <a:p>
            <a:pPr eaLnBrk="1" hangingPunct="1"/>
            <a:r>
              <a:rPr lang="en-US" b="1" dirty="0" smtClean="0"/>
              <a:t>Metabolism </a:t>
            </a:r>
            <a:r>
              <a:rPr lang="en-US" dirty="0" smtClean="0"/>
              <a:t>– </a:t>
            </a:r>
            <a:r>
              <a:rPr lang="en-US" sz="2800" dirty="0" smtClean="0"/>
              <a:t>reactions to use or release energy</a:t>
            </a:r>
          </a:p>
          <a:p>
            <a:pPr eaLnBrk="1" hangingPunct="1"/>
            <a:r>
              <a:rPr lang="en-US" dirty="0" smtClean="0"/>
              <a:t>2 kinds</a:t>
            </a:r>
          </a:p>
          <a:p>
            <a:pPr lvl="1" eaLnBrk="1" hangingPunct="1">
              <a:buNone/>
            </a:pPr>
            <a:r>
              <a:rPr lang="en-US" dirty="0">
                <a:solidFill>
                  <a:srgbClr val="FF0000"/>
                </a:solidFill>
              </a:rPr>
              <a:t>A</a:t>
            </a:r>
            <a:r>
              <a:rPr lang="en-US" dirty="0"/>
              <a:t>nabolism – </a:t>
            </a:r>
            <a:r>
              <a:rPr lang="en-US" dirty="0">
                <a:solidFill>
                  <a:srgbClr val="FF0000"/>
                </a:solidFill>
              </a:rPr>
              <a:t>A</a:t>
            </a:r>
            <a:r>
              <a:rPr lang="en-US" dirty="0"/>
              <a:t>dds to molecules (makes them bigger)</a:t>
            </a:r>
          </a:p>
          <a:p>
            <a:pPr lvl="1" eaLnBrk="1" hangingPunct="1">
              <a:buNone/>
            </a:pPr>
            <a:r>
              <a:rPr lang="en-US" dirty="0"/>
              <a:t>			needs </a:t>
            </a:r>
            <a:r>
              <a:rPr lang="en-US" dirty="0" smtClean="0"/>
              <a:t>energy </a:t>
            </a:r>
          </a:p>
          <a:p>
            <a:pPr lvl="1" eaLnBrk="1" hangingPunct="1">
              <a:buNone/>
            </a:pPr>
            <a:endParaRPr lang="en-US" dirty="0"/>
          </a:p>
          <a:p>
            <a:pPr lvl="1" eaLnBrk="1" hangingPunct="1">
              <a:buNone/>
            </a:pPr>
            <a:r>
              <a:rPr lang="en-US" dirty="0" smtClean="0">
                <a:solidFill>
                  <a:srgbClr val="FF0000"/>
                </a:solidFill>
              </a:rPr>
              <a:t>C</a:t>
            </a:r>
            <a:r>
              <a:rPr lang="en-US" dirty="0" smtClean="0"/>
              <a:t>atabolism – </a:t>
            </a:r>
            <a:r>
              <a:rPr lang="en-US" dirty="0" smtClean="0">
                <a:solidFill>
                  <a:srgbClr val="FF0000"/>
                </a:solidFill>
              </a:rPr>
              <a:t>C</a:t>
            </a:r>
            <a:r>
              <a:rPr lang="en-US" dirty="0" smtClean="0"/>
              <a:t>utting a big molecule apart</a:t>
            </a:r>
          </a:p>
          <a:p>
            <a:pPr lvl="1" eaLnBrk="1" hangingPunct="1">
              <a:buNone/>
            </a:pPr>
            <a:r>
              <a:rPr lang="en-US" dirty="0" smtClean="0"/>
              <a:t>			releases energy</a:t>
            </a:r>
          </a:p>
          <a:p>
            <a:pPr lvl="1" eaLnBrk="1" hangingPunct="1"/>
            <a:endParaRPr lang="en-US" b="1" dirty="0" smtClean="0"/>
          </a:p>
        </p:txBody>
      </p:sp>
      <p:pic>
        <p:nvPicPr>
          <p:cNvPr id="4" name="Picture 5" descr="D:\User Data\Desktop\infographic_05_0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35" t="32773" r="17174" b="55462"/>
          <a:stretch/>
        </p:blipFill>
        <p:spPr bwMode="auto">
          <a:xfrm>
            <a:off x="4343400" y="3238500"/>
            <a:ext cx="99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User Data\Desktop\infographic_05_0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0197" t="69748" b="16807"/>
          <a:stretch/>
        </p:blipFill>
        <p:spPr bwMode="auto">
          <a:xfrm>
            <a:off x="4495800" y="3801373"/>
            <a:ext cx="11477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D:\User Data\Desktop\infographic_06_0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2555" b="7528"/>
          <a:stretch/>
        </p:blipFill>
        <p:spPr bwMode="auto">
          <a:xfrm>
            <a:off x="2743200" y="5482370"/>
            <a:ext cx="6238927" cy="98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518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figure_08_04"/>
          <p:cNvPicPr>
            <a:picLocks noChangeAspect="1" noChangeArrowheads="1"/>
          </p:cNvPicPr>
          <p:nvPr/>
        </p:nvPicPr>
        <p:blipFill>
          <a:blip r:embed="rId3" cstate="print"/>
          <a:srcRect t="9378" b="7782"/>
          <a:stretch>
            <a:fillRect/>
          </a:stretch>
        </p:blipFill>
        <p:spPr bwMode="auto">
          <a:xfrm>
            <a:off x="4495800" y="1143000"/>
            <a:ext cx="4648200" cy="2200413"/>
          </a:xfrm>
          <a:prstGeom prst="rect">
            <a:avLst/>
          </a:prstGeom>
          <a:noFill/>
          <a:ln w="9525">
            <a:noFill/>
            <a:miter lim="800000"/>
            <a:headEnd/>
            <a:tailEnd/>
          </a:ln>
          <a:effectLst/>
        </p:spPr>
      </p:pic>
      <p:pic>
        <p:nvPicPr>
          <p:cNvPr id="3" name="Picture 5" descr="D:\User Data\Desktop\infographic_06_10.jpg"/>
          <p:cNvPicPr>
            <a:picLocks noChangeAspect="1" noChangeArrowheads="1"/>
          </p:cNvPicPr>
          <p:nvPr/>
        </p:nvPicPr>
        <p:blipFill>
          <a:blip r:embed="rId4" cstate="print">
            <a:extLst>
              <a:ext uri="{28A0092B-C50C-407E-A947-70E740481C1C}">
                <a14:useLocalDpi xmlns:a14="http://schemas.microsoft.com/office/drawing/2010/main" val="0"/>
              </a:ext>
            </a:extLst>
          </a:blip>
          <a:srcRect l="5000" t="15101" r="5000" b="7863"/>
          <a:stretch>
            <a:fillRect/>
          </a:stretch>
        </p:blipFill>
        <p:spPr bwMode="auto">
          <a:xfrm>
            <a:off x="381000" y="1066800"/>
            <a:ext cx="389873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figure_09_01a"/>
          <p:cNvPicPr>
            <a:picLocks noChangeAspect="1" noChangeArrowheads="1"/>
          </p:cNvPicPr>
          <p:nvPr/>
        </p:nvPicPr>
        <p:blipFill>
          <a:blip r:embed="rId5" cstate="print"/>
          <a:srcRect l="13398" t="27311" r="12110" b="12185"/>
          <a:stretch>
            <a:fillRect/>
          </a:stretch>
        </p:blipFill>
        <p:spPr bwMode="auto">
          <a:xfrm>
            <a:off x="4792980" y="4038600"/>
            <a:ext cx="4351020" cy="1252092"/>
          </a:xfrm>
          <a:prstGeom prst="rect">
            <a:avLst/>
          </a:prstGeom>
          <a:noFill/>
          <a:ln w="9525">
            <a:noFill/>
            <a:miter lim="800000"/>
            <a:headEnd/>
            <a:tailEnd/>
          </a:ln>
          <a:effectLst/>
        </p:spPr>
      </p:pic>
      <p:pic>
        <p:nvPicPr>
          <p:cNvPr id="5" name="Picture 2" descr="figure_09_01b"/>
          <p:cNvPicPr>
            <a:picLocks noChangeAspect="1" noChangeArrowheads="1"/>
          </p:cNvPicPr>
          <p:nvPr/>
        </p:nvPicPr>
        <p:blipFill>
          <a:blip r:embed="rId6" cstate="print"/>
          <a:srcRect t="5781" b="5932"/>
          <a:stretch>
            <a:fillRect/>
          </a:stretch>
        </p:blipFill>
        <p:spPr bwMode="auto">
          <a:xfrm>
            <a:off x="228600" y="3429000"/>
            <a:ext cx="4648200" cy="3022454"/>
          </a:xfrm>
          <a:prstGeom prst="rect">
            <a:avLst/>
          </a:prstGeom>
          <a:noFill/>
          <a:ln w="9525">
            <a:noFill/>
            <a:miter lim="800000"/>
            <a:headEnd/>
            <a:tailEnd/>
          </a:ln>
          <a:effectLst/>
        </p:spPr>
      </p:pic>
    </p:spTree>
    <p:extLst>
      <p:ext uri="{BB962C8B-B14F-4D97-AF65-F5344CB8AC3E}">
        <p14:creationId xmlns:p14="http://schemas.microsoft.com/office/powerpoint/2010/main" val="1373382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b="1" smtClean="0">
                <a:ea typeface="ＭＳ Ｐゴシック" pitchFamily="34" charset="-128"/>
              </a:rPr>
              <a:t>Food is a source of energy</a:t>
            </a:r>
          </a:p>
        </p:txBody>
      </p:sp>
      <p:sp>
        <p:nvSpPr>
          <p:cNvPr id="27651" name="Content Placeholder 2"/>
          <p:cNvSpPr>
            <a:spLocks noGrp="1"/>
          </p:cNvSpPr>
          <p:nvPr>
            <p:ph idx="1"/>
          </p:nvPr>
        </p:nvSpPr>
        <p:spPr>
          <a:xfrm>
            <a:off x="14288" y="1600200"/>
            <a:ext cx="3219450" cy="4525963"/>
          </a:xfrm>
        </p:spPr>
        <p:txBody>
          <a:bodyPr/>
          <a:lstStyle/>
          <a:p>
            <a:r>
              <a:rPr lang="en-US" sz="2400" smtClean="0">
                <a:ea typeface="ＭＳ Ｐゴシック" pitchFamily="34" charset="-128"/>
              </a:rPr>
              <a:t>Food contains  </a:t>
            </a:r>
            <a:r>
              <a:rPr lang="en-US" sz="2400" b="1" smtClean="0">
                <a:ea typeface="ＭＳ Ｐゴシック" pitchFamily="34" charset="-128"/>
              </a:rPr>
              <a:t>macromolecules</a:t>
            </a:r>
          </a:p>
          <a:p>
            <a:endParaRPr lang="en-US" sz="2400" smtClean="0">
              <a:ea typeface="ＭＳ Ｐゴシック" pitchFamily="34" charset="-128"/>
            </a:endParaRPr>
          </a:p>
          <a:p>
            <a:r>
              <a:rPr lang="en-US" sz="2400" smtClean="0">
                <a:ea typeface="ＭＳ Ｐゴシック" pitchFamily="34" charset="-128"/>
              </a:rPr>
              <a:t>Broken down into building blocks or subunits </a:t>
            </a:r>
          </a:p>
          <a:p>
            <a:endParaRPr lang="en-US" sz="2400" smtClean="0">
              <a:ea typeface="ＭＳ Ｐゴシック" pitchFamily="34" charset="-128"/>
            </a:endParaRPr>
          </a:p>
          <a:p>
            <a:r>
              <a:rPr lang="en-US" sz="2400" smtClean="0">
                <a:ea typeface="ＭＳ Ｐゴシック" pitchFamily="34" charset="-128"/>
              </a:rPr>
              <a:t>Used to make new molecules and as sources of energy</a:t>
            </a:r>
          </a:p>
        </p:txBody>
      </p:sp>
      <p:pic>
        <p:nvPicPr>
          <p:cNvPr id="27652" name="Picture 5" descr="D:\User Data\Desktop\infographic_06_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3738" y="1752600"/>
            <a:ext cx="5541962"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b="1" smtClean="0">
                <a:ea typeface="ＭＳ Ｐゴシック" pitchFamily="34" charset="-128"/>
              </a:rPr>
              <a:t>Storing excess Calories</a:t>
            </a:r>
          </a:p>
        </p:txBody>
      </p:sp>
      <p:sp>
        <p:nvSpPr>
          <p:cNvPr id="31747" name="Content Placeholder 2"/>
          <p:cNvSpPr>
            <a:spLocks noGrp="1"/>
          </p:cNvSpPr>
          <p:nvPr>
            <p:ph idx="1"/>
          </p:nvPr>
        </p:nvSpPr>
        <p:spPr>
          <a:xfrm>
            <a:off x="609600" y="1600200"/>
            <a:ext cx="7696200" cy="1295400"/>
          </a:xfrm>
        </p:spPr>
        <p:txBody>
          <a:bodyPr/>
          <a:lstStyle/>
          <a:p>
            <a:pPr marL="0" indent="0" eaLnBrk="1" hangingPunct="1">
              <a:buNone/>
            </a:pPr>
            <a:r>
              <a:rPr lang="en-US" sz="2400" b="1" dirty="0" smtClean="0">
                <a:solidFill>
                  <a:srgbClr val="FF0000"/>
                </a:solidFill>
                <a:ea typeface="ＭＳ Ｐゴシック" pitchFamily="34" charset="-128"/>
              </a:rPr>
              <a:t>Glycogen</a:t>
            </a:r>
            <a:r>
              <a:rPr lang="en-US" sz="2400" dirty="0" smtClean="0">
                <a:ea typeface="ＭＳ Ｐゴシック" pitchFamily="34" charset="-128"/>
              </a:rPr>
              <a:t> is a complex animal carbohydrate, made up of linked chains of glucose molecules.  Glycogen is used in our body as </a:t>
            </a:r>
            <a:r>
              <a:rPr lang="en-US" sz="2400" dirty="0" smtClean="0">
                <a:solidFill>
                  <a:srgbClr val="FF0000"/>
                </a:solidFill>
                <a:ea typeface="ＭＳ Ｐゴシック" pitchFamily="34" charset="-128"/>
              </a:rPr>
              <a:t>short-term</a:t>
            </a:r>
            <a:r>
              <a:rPr lang="en-US" sz="2400" dirty="0" smtClean="0">
                <a:ea typeface="ＭＳ Ｐゴシック" pitchFamily="34" charset="-128"/>
              </a:rPr>
              <a:t> energy storage. </a:t>
            </a:r>
            <a:r>
              <a:rPr lang="en-US" sz="2400" dirty="0" smtClean="0">
                <a:solidFill>
                  <a:srgbClr val="FF0000"/>
                </a:solidFill>
                <a:ea typeface="ＭＳ Ｐゴシック" pitchFamily="34" charset="-128"/>
              </a:rPr>
              <a:t>(carb loading)</a:t>
            </a:r>
            <a:endParaRPr lang="en-US" sz="2400" b="1" dirty="0" smtClean="0">
              <a:ea typeface="ＭＳ Ｐゴシック" pitchFamily="34" charset="-128"/>
            </a:endParaRPr>
          </a:p>
        </p:txBody>
      </p:sp>
      <p:pic>
        <p:nvPicPr>
          <p:cNvPr id="31748" name="Picture 5" descr="D:\User Data\Desktop\infographic_06_05.jpg"/>
          <p:cNvPicPr>
            <a:picLocks noChangeAspect="1" noChangeArrowheads="1"/>
          </p:cNvPicPr>
          <p:nvPr/>
        </p:nvPicPr>
        <p:blipFill>
          <a:blip r:embed="rId3" cstate="print">
            <a:extLst>
              <a:ext uri="{28A0092B-C50C-407E-A947-70E740481C1C}">
                <a14:useLocalDpi xmlns:a14="http://schemas.microsoft.com/office/drawing/2010/main" val="0"/>
              </a:ext>
            </a:extLst>
          </a:blip>
          <a:srcRect b="47021"/>
          <a:stretch>
            <a:fillRect/>
          </a:stretch>
        </p:blipFill>
        <p:spPr bwMode="auto">
          <a:xfrm>
            <a:off x="304800" y="2971800"/>
            <a:ext cx="853440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EDEBE"/>
    </a:lt1>
    <a:dk2>
      <a:srgbClr val="000000"/>
    </a:dk2>
    <a:lt2>
      <a:srgbClr val="808080"/>
    </a:lt2>
    <a:accent1>
      <a:srgbClr val="BBE0E3"/>
    </a:accent1>
    <a:accent2>
      <a:srgbClr val="333399"/>
    </a:accent2>
    <a:accent3>
      <a:srgbClr val="FEECDB"/>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9214</TotalTime>
  <Words>1985</Words>
  <Application>Microsoft Office PowerPoint</Application>
  <PresentationFormat>On-screen Show (4:3)</PresentationFormat>
  <Paragraphs>346</Paragraphs>
  <Slides>50</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50</vt:i4>
      </vt:variant>
    </vt:vector>
  </HeadingPairs>
  <TitlesOfParts>
    <vt:vector size="59" baseType="lpstr">
      <vt:lpstr>ＭＳ Ｐゴシック</vt:lpstr>
      <vt:lpstr>Arial</vt:lpstr>
      <vt:lpstr>Calibri</vt:lpstr>
      <vt:lpstr>Times</vt:lpstr>
      <vt:lpstr>Times New Roman</vt:lpstr>
      <vt:lpstr>Verdana</vt:lpstr>
      <vt:lpstr>Wingdings</vt:lpstr>
      <vt:lpstr>Office Theme</vt:lpstr>
      <vt:lpstr>Blank Presentation</vt:lpstr>
      <vt:lpstr>Free Biology Tutoring</vt:lpstr>
      <vt:lpstr>PowerPoint Presentation</vt:lpstr>
      <vt:lpstr>Chapter 6</vt:lpstr>
      <vt:lpstr>Driving Questions</vt:lpstr>
      <vt:lpstr>Food and Energy</vt:lpstr>
      <vt:lpstr>Metabolism</vt:lpstr>
      <vt:lpstr>PowerPoint Presentation</vt:lpstr>
      <vt:lpstr>Food is a source of energy</vt:lpstr>
      <vt:lpstr>Storing excess Calories</vt:lpstr>
      <vt:lpstr>Storing excess Calories</vt:lpstr>
      <vt:lpstr>Burning excess Calories</vt:lpstr>
      <vt:lpstr>Extracting energy from food</vt:lpstr>
      <vt:lpstr>How do cells use ATP</vt:lpstr>
      <vt:lpstr>Extracting energy from food</vt:lpstr>
      <vt:lpstr>Cellular Respiration: Energy from Food</vt:lpstr>
      <vt:lpstr>Extracting energy from food</vt:lpstr>
      <vt:lpstr>Aerobic Respiration</vt:lpstr>
      <vt:lpstr>Extracting energy from food</vt:lpstr>
      <vt:lpstr>Aerobic respiration: 3 Stages</vt:lpstr>
      <vt:lpstr>Glycolysis: Part 1</vt:lpstr>
      <vt:lpstr>Glycolysis: Stage 1 of cellular resp.</vt:lpstr>
      <vt:lpstr>Glycolysis: Stage 1 of cellular resp.</vt:lpstr>
      <vt:lpstr>PowerPoint Presentation</vt:lpstr>
      <vt:lpstr>We need LOTS of ATP</vt:lpstr>
      <vt:lpstr>Krebs Cycle: Stage 2 of Cellular Metabolism</vt:lpstr>
      <vt:lpstr>Krebs Cycle: Cellular Metabolism (part2)</vt:lpstr>
      <vt:lpstr>Krebs Cycle: Cellular Metabolism (part2)</vt:lpstr>
      <vt:lpstr>About those NADHs</vt:lpstr>
      <vt:lpstr>Krebs Cycle: Cellular Metabolism (part2)</vt:lpstr>
      <vt:lpstr>O.P.: Cellular Metabolism (part 3)</vt:lpstr>
      <vt:lpstr>Oxidative Phosphorylation: a closer look</vt:lpstr>
      <vt:lpstr>It’s all about the oxygens</vt:lpstr>
      <vt:lpstr>Oxidative Phosphorylation                 .</vt:lpstr>
      <vt:lpstr>O.P.: Cellular Metabolism (part 3)</vt:lpstr>
      <vt:lpstr>O.P.: Cellular Metabolism (part 3)</vt:lpstr>
      <vt:lpstr>O.P.: Cellular Metabolism (part 3)</vt:lpstr>
      <vt:lpstr>Cellular Respiration:  Total ATP yield</vt:lpstr>
      <vt:lpstr>Cells can also also burn other molecules for fuel</vt:lpstr>
      <vt:lpstr>When oxygen is scarce</vt:lpstr>
      <vt:lpstr>Fermentation</vt:lpstr>
      <vt:lpstr>Anaerobic respiration:  Problem</vt:lpstr>
      <vt:lpstr>Anaerobic respiration:  Solution</vt:lpstr>
      <vt:lpstr>Fermentation Facilitates ATP Production Through Glycolysis When Oxygen Is Absent</vt:lpstr>
      <vt:lpstr>PowerPoint Presentation</vt:lpstr>
      <vt:lpstr>The Truth: metabolism is more than just breaking carbs</vt:lpstr>
      <vt:lpstr>Summary</vt:lpstr>
      <vt:lpstr>Clicker Questions</vt:lpstr>
      <vt:lpstr>Concept Quiz </vt:lpstr>
      <vt:lpstr>Concept Quiz</vt:lpstr>
      <vt:lpstr>Log into PAL</vt:lpstr>
    </vt:vector>
  </TitlesOfParts>
  <Company>GVSU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cymbolje</dc:creator>
  <cp:lastModifiedBy>Joey</cp:lastModifiedBy>
  <cp:revision>756</cp:revision>
  <dcterms:created xsi:type="dcterms:W3CDTF">2011-01-12T16:06:03Z</dcterms:created>
  <dcterms:modified xsi:type="dcterms:W3CDTF">2017-03-05T17:56:16Z</dcterms:modified>
</cp:coreProperties>
</file>