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Lst>
  <p:notesMasterIdLst>
    <p:notesMasterId r:id="rId60"/>
  </p:notesMasterIdLst>
  <p:sldIdLst>
    <p:sldId id="295" r:id="rId3"/>
    <p:sldId id="281" r:id="rId4"/>
    <p:sldId id="282" r:id="rId5"/>
    <p:sldId id="346" r:id="rId6"/>
    <p:sldId id="263" r:id="rId7"/>
    <p:sldId id="327" r:id="rId8"/>
    <p:sldId id="259" r:id="rId9"/>
    <p:sldId id="305" r:id="rId10"/>
    <p:sldId id="290" r:id="rId11"/>
    <p:sldId id="344" r:id="rId12"/>
    <p:sldId id="347" r:id="rId13"/>
    <p:sldId id="350" r:id="rId14"/>
    <p:sldId id="352" r:id="rId15"/>
    <p:sldId id="261" r:id="rId16"/>
    <p:sldId id="303" r:id="rId17"/>
    <p:sldId id="304" r:id="rId18"/>
    <p:sldId id="302" r:id="rId19"/>
    <p:sldId id="306" r:id="rId20"/>
    <p:sldId id="307" r:id="rId21"/>
    <p:sldId id="308" r:id="rId22"/>
    <p:sldId id="309" r:id="rId23"/>
    <p:sldId id="336" r:id="rId24"/>
    <p:sldId id="310" r:id="rId25"/>
    <p:sldId id="342" r:id="rId26"/>
    <p:sldId id="311" r:id="rId27"/>
    <p:sldId id="337" r:id="rId28"/>
    <p:sldId id="348" r:id="rId29"/>
    <p:sldId id="349" r:id="rId30"/>
    <p:sldId id="338" r:id="rId31"/>
    <p:sldId id="316" r:id="rId32"/>
    <p:sldId id="317" r:id="rId33"/>
    <p:sldId id="318" r:id="rId34"/>
    <p:sldId id="319" r:id="rId35"/>
    <p:sldId id="320" r:id="rId36"/>
    <p:sldId id="329" r:id="rId37"/>
    <p:sldId id="276" r:id="rId38"/>
    <p:sldId id="286" r:id="rId39"/>
    <p:sldId id="330" r:id="rId40"/>
    <p:sldId id="332" r:id="rId41"/>
    <p:sldId id="331" r:id="rId42"/>
    <p:sldId id="333" r:id="rId43"/>
    <p:sldId id="353" r:id="rId44"/>
    <p:sldId id="356" r:id="rId45"/>
    <p:sldId id="355" r:id="rId46"/>
    <p:sldId id="357" r:id="rId47"/>
    <p:sldId id="328" r:id="rId48"/>
    <p:sldId id="298" r:id="rId49"/>
    <p:sldId id="296" r:id="rId50"/>
    <p:sldId id="299" r:id="rId51"/>
    <p:sldId id="300" r:id="rId52"/>
    <p:sldId id="343" r:id="rId53"/>
    <p:sldId id="301" r:id="rId54"/>
    <p:sldId id="362" r:id="rId55"/>
    <p:sldId id="360" r:id="rId56"/>
    <p:sldId id="293" r:id="rId57"/>
    <p:sldId id="294" r:id="rId58"/>
    <p:sldId id="35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1" clrIdx="0"/>
  <p:cmAuthor id="1" name="Maria" initials="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6433" autoAdjust="0"/>
  </p:normalViewPr>
  <p:slideViewPr>
    <p:cSldViewPr>
      <p:cViewPr varScale="1">
        <p:scale>
          <a:sx n="112" d="100"/>
          <a:sy n="112" d="100"/>
        </p:scale>
        <p:origin x="132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04DB2B1-8C57-47F8-A755-B0AD47FAB562}" type="datetimeFigureOut">
              <a:rPr lang="en-US"/>
              <a:pPr>
                <a:defRPr/>
              </a:pPr>
              <a:t>3/4/2017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91A2B21-2BEF-4DB9-84B0-6D4F7785DA75}" type="slidenum">
              <a:rPr lang="en-US"/>
              <a:pPr>
                <a:defRPr/>
              </a:pPr>
              <a:t>‹#›</a:t>
            </a:fld>
            <a:endParaRPr lang="en-US"/>
          </a:p>
        </p:txBody>
      </p:sp>
    </p:spTree>
    <p:extLst>
      <p:ext uri="{BB962C8B-B14F-4D97-AF65-F5344CB8AC3E}">
        <p14:creationId xmlns:p14="http://schemas.microsoft.com/office/powerpoint/2010/main" val="3742995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27491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22</a:t>
            </a:fld>
            <a:endParaRPr lang="en-US"/>
          </a:p>
        </p:txBody>
      </p:sp>
    </p:spTree>
    <p:extLst>
      <p:ext uri="{BB962C8B-B14F-4D97-AF65-F5344CB8AC3E}">
        <p14:creationId xmlns:p14="http://schemas.microsoft.com/office/powerpoint/2010/main" val="148240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26</a:t>
            </a:fld>
            <a:endParaRPr lang="en-US"/>
          </a:p>
        </p:txBody>
      </p:sp>
    </p:spTree>
    <p:extLst>
      <p:ext uri="{BB962C8B-B14F-4D97-AF65-F5344CB8AC3E}">
        <p14:creationId xmlns:p14="http://schemas.microsoft.com/office/powerpoint/2010/main" val="301277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ea typeface="ＭＳ Ｐゴシック" pitchFamily="34" charset="-128"/>
                <a:sym typeface="Wingdings" pitchFamily="2" charset="2"/>
              </a:rPr>
              <a:t>When red and blue photons of sunlight hit chlorophyll during the light (</a:t>
            </a:r>
            <a:r>
              <a:rPr lang="ja-JP" altLang="en-US" smtClean="0">
                <a:latin typeface="Arial" pitchFamily="34" charset="0"/>
                <a:ea typeface="ＭＳ Ｐゴシック" pitchFamily="34" charset="-128"/>
                <a:sym typeface="Wingdings" pitchFamily="2" charset="2"/>
              </a:rPr>
              <a:t>“</a:t>
            </a:r>
            <a:r>
              <a:rPr lang="en-US" altLang="ja-JP" smtClean="0">
                <a:latin typeface="Arial" pitchFamily="34" charset="0"/>
                <a:ea typeface="ＭＳ Ｐゴシック" pitchFamily="34" charset="-128"/>
                <a:sym typeface="Wingdings" pitchFamily="2" charset="2"/>
              </a:rPr>
              <a:t>photo</a:t>
            </a:r>
            <a:r>
              <a:rPr lang="ja-JP" altLang="en-US" smtClean="0">
                <a:latin typeface="Arial" pitchFamily="34" charset="0"/>
                <a:ea typeface="ＭＳ Ｐゴシック" pitchFamily="34" charset="-128"/>
                <a:sym typeface="Wingdings" pitchFamily="2" charset="2"/>
              </a:rPr>
              <a:t>”</a:t>
            </a:r>
            <a:r>
              <a:rPr lang="en-US" altLang="ja-JP" smtClean="0">
                <a:latin typeface="Arial" pitchFamily="34" charset="0"/>
                <a:ea typeface="ＭＳ Ｐゴシック" pitchFamily="34" charset="-128"/>
                <a:sym typeface="Wingdings" pitchFamily="2" charset="2"/>
              </a:rPr>
              <a:t>) reactions, the electrons in its atoms become excited. </a:t>
            </a:r>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EDD954-BCFC-4E80-853E-A330230865B2}" type="slidenum">
              <a:rPr lang="en-US" smtClean="0"/>
              <a:pPr eaLnBrk="1" hangingPunct="1"/>
              <a:t>28</a:t>
            </a:fld>
            <a:endParaRPr lang="en-US" smtClean="0"/>
          </a:p>
        </p:txBody>
      </p:sp>
    </p:spTree>
    <p:extLst>
      <p:ext uri="{BB962C8B-B14F-4D97-AF65-F5344CB8AC3E}">
        <p14:creationId xmlns:p14="http://schemas.microsoft.com/office/powerpoint/2010/main" val="371711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A2B21-2BEF-4DB9-84B0-6D4F7785DA75}" type="slidenum">
              <a:rPr lang="en-US" smtClean="0"/>
              <a:pPr>
                <a:defRPr/>
              </a:pPr>
              <a:t>29</a:t>
            </a:fld>
            <a:endParaRPr lang="en-US"/>
          </a:p>
        </p:txBody>
      </p:sp>
    </p:spTree>
    <p:extLst>
      <p:ext uri="{BB962C8B-B14F-4D97-AF65-F5344CB8AC3E}">
        <p14:creationId xmlns:p14="http://schemas.microsoft.com/office/powerpoint/2010/main" val="71019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28A13-3A39-734C-8C27-6A4211F4B86A}" type="slidenum">
              <a:rPr lang="en-US"/>
              <a:pPr/>
              <a:t>33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9.8c How the Light Reactions Generate Energy Carriers</a:t>
            </a:r>
          </a:p>
        </p:txBody>
      </p:sp>
    </p:spTree>
    <p:extLst>
      <p:ext uri="{BB962C8B-B14F-4D97-AF65-F5344CB8AC3E}">
        <p14:creationId xmlns:p14="http://schemas.microsoft.com/office/powerpoint/2010/main" val="307407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6A3E4-DD7A-2E46-9FDA-D37C2394E3A0}" type="slidenum">
              <a:rPr lang="en-US" smtClean="0"/>
              <a:pPr/>
              <a:t>35</a:t>
            </a:fld>
            <a:endParaRPr lang="en-US"/>
          </a:p>
        </p:txBody>
      </p:sp>
    </p:spTree>
    <p:extLst>
      <p:ext uri="{BB962C8B-B14F-4D97-AF65-F5344CB8AC3E}">
        <p14:creationId xmlns:p14="http://schemas.microsoft.com/office/powerpoint/2010/main" val="152211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Sugar is glucose, the building block of carbohydrates.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851EFA9-A74C-48E9-A584-3FA13151D061}" type="slidenum">
              <a:rPr lang="en-US" smtClean="0"/>
              <a:pPr eaLnBrk="1" hangingPunct="1"/>
              <a:t>36</a:t>
            </a:fld>
            <a:endParaRPr lang="en-US" smtClean="0"/>
          </a:p>
        </p:txBody>
      </p:sp>
    </p:spTree>
    <p:extLst>
      <p:ext uri="{BB962C8B-B14F-4D97-AF65-F5344CB8AC3E}">
        <p14:creationId xmlns:p14="http://schemas.microsoft.com/office/powerpoint/2010/main" val="63105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7D1E2-9274-5E40-907D-3271AE2ECE5C}" type="slidenum">
              <a:rPr lang="en-US"/>
              <a:pPr/>
              <a:t>39</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b="1"/>
              <a:t>Figure 9.9 The Calvin Cycle Converts Carbon Dioxide into Sugar </a:t>
            </a:r>
            <a:endParaRPr lang="en-US"/>
          </a:p>
          <a:p>
            <a:r>
              <a:rPr lang="en-US"/>
              <a:t>The Calvin cycle reactions fix carbon by turning CO</a:t>
            </a:r>
            <a:r>
              <a:rPr lang="en-US" baseline="-25000"/>
              <a:t>2</a:t>
            </a:r>
            <a:r>
              <a:rPr lang="en-US"/>
              <a:t> into sugar molecules using energy delivered by ATP, and electrons and protons delivered by NADPH.</a:t>
            </a:r>
          </a:p>
        </p:txBody>
      </p:sp>
    </p:spTree>
    <p:extLst>
      <p:ext uri="{BB962C8B-B14F-4D97-AF65-F5344CB8AC3E}">
        <p14:creationId xmlns:p14="http://schemas.microsoft.com/office/powerpoint/2010/main" val="255231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Photo bioluminescent algae glow in the tide along a beach. </a:t>
            </a:r>
          </a:p>
          <a:p>
            <a:endParaRPr lang="en-US" b="1" i="1" dirty="0" smtClean="0">
              <a:ea typeface="ＭＳ Ｐゴシック" pitchFamily="34" charset="-128"/>
            </a:endParaRPr>
          </a:p>
          <a:p>
            <a:r>
              <a:rPr lang="en-US" dirty="0" smtClean="0">
                <a:ea typeface="ＭＳ Ｐゴシック" pitchFamily="34" charset="-128"/>
              </a:rPr>
              <a:t>The oil that microalgae produce is very similar to common vegetable oil. It accumulates inside the microbes</a:t>
            </a:r>
            <a:r>
              <a:rPr lang="en-US" altLang="en-US" dirty="0" smtClean="0">
                <a:ea typeface="ＭＳ Ｐゴシック" pitchFamily="34" charset="-128"/>
              </a:rPr>
              <a:t>’</a:t>
            </a:r>
            <a:r>
              <a:rPr lang="en-US" dirty="0" smtClean="0">
                <a:ea typeface="ＭＳ Ｐゴシック" pitchFamily="34" charset="-128"/>
              </a:rPr>
              <a:t> tiny cells, and once extracted, it can be processed to make biodiesel.</a:t>
            </a:r>
          </a:p>
          <a:p>
            <a:endParaRPr lang="en-US" dirty="0" smtClean="0">
              <a:ea typeface="ＭＳ Ｐゴシック" pitchFamily="34" charset="-128"/>
            </a:endParaRPr>
          </a:p>
          <a:p>
            <a:endParaRPr 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5B2035-CC3A-4BD8-9AE6-C42879B539F7}" type="slidenum">
              <a:rPr lang="en-US" smtClean="0"/>
              <a:pPr eaLnBrk="1" hangingPunct="1"/>
              <a:t>47</a:t>
            </a:fld>
            <a:endParaRPr lang="en-US" smtClean="0"/>
          </a:p>
        </p:txBody>
      </p:sp>
    </p:spTree>
    <p:extLst>
      <p:ext uri="{BB962C8B-B14F-4D97-AF65-F5344CB8AC3E}">
        <p14:creationId xmlns:p14="http://schemas.microsoft.com/office/powerpoint/2010/main" val="121934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future of fuel: Scientists hope to make algae into the next global energy source. </a:t>
            </a:r>
          </a:p>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EB1A6A-BE95-4D33-ABF9-46EEA111B308}" type="slidenum">
              <a:rPr lang="en-US" smtClean="0"/>
              <a:pPr eaLnBrk="1" hangingPunct="1"/>
              <a:t>48</a:t>
            </a:fld>
            <a:endParaRPr lang="en-US" smtClean="0"/>
          </a:p>
        </p:txBody>
      </p:sp>
    </p:spTree>
    <p:extLst>
      <p:ext uri="{BB962C8B-B14F-4D97-AF65-F5344CB8AC3E}">
        <p14:creationId xmlns:p14="http://schemas.microsoft.com/office/powerpoint/2010/main" val="245989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E0D8BD0-1D60-475D-B769-308ED322CFBF}" type="slidenum">
              <a:rPr lang="en-US" smtClean="0">
                <a:solidFill>
                  <a:srgbClr val="000000"/>
                </a:solidFill>
              </a:rPr>
              <a:pPr eaLnBrk="1" hangingPunct="1"/>
              <a:t>2</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7371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gasoline used to power cars begins as oil formed deep in the ground over millions of years. The United States depends heavily on oil recovered from other countries for its fuel supply. </a:t>
            </a:r>
          </a:p>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D5182FD-D943-4221-AA34-710FF1EA48DF}" type="slidenum">
              <a:rPr lang="en-US" smtClean="0"/>
              <a:pPr eaLnBrk="1" hangingPunct="1"/>
              <a:t>49</a:t>
            </a:fld>
            <a:endParaRPr lang="en-US" smtClean="0"/>
          </a:p>
        </p:txBody>
      </p:sp>
    </p:spTree>
    <p:extLst>
      <p:ext uri="{BB962C8B-B14F-4D97-AF65-F5344CB8AC3E}">
        <p14:creationId xmlns:p14="http://schemas.microsoft.com/office/powerpoint/2010/main" val="386370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United States is the largest consumer of fossil fuels. Fossil fuels are considered nonrenewable because they take millions of years to create by natural processes. </a:t>
            </a:r>
          </a:p>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6DFF730-2A6B-4B8E-A087-29D9E1CEDBE3}" type="slidenum">
              <a:rPr lang="en-US" smtClean="0"/>
              <a:pPr eaLnBrk="1" hangingPunct="1"/>
              <a:t>50</a:t>
            </a:fld>
            <a:endParaRPr lang="en-US" smtClean="0"/>
          </a:p>
        </p:txBody>
      </p:sp>
    </p:spTree>
    <p:extLst>
      <p:ext uri="{BB962C8B-B14F-4D97-AF65-F5344CB8AC3E}">
        <p14:creationId xmlns:p14="http://schemas.microsoft.com/office/powerpoint/2010/main" val="393687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Algae capture energy in their molecules.</a:t>
            </a:r>
          </a:p>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A0BBE4-4534-4130-B12D-CD40D81FAF97}" type="slidenum">
              <a:rPr lang="en-US" smtClean="0"/>
              <a:pPr eaLnBrk="1" hangingPunct="1"/>
              <a:t>51</a:t>
            </a:fld>
            <a:endParaRPr lang="en-US" smtClean="0"/>
          </a:p>
        </p:txBody>
      </p:sp>
    </p:spTree>
    <p:extLst>
      <p:ext uri="{BB962C8B-B14F-4D97-AF65-F5344CB8AC3E}">
        <p14:creationId xmlns:p14="http://schemas.microsoft.com/office/powerpoint/2010/main" val="1521517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United States must produce 36 billion gallons of renewable fuels by 2022, of which 21 billion gallons must be advanced biofuels. </a:t>
            </a:r>
          </a:p>
          <a:p>
            <a:endParaRPr 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2677E17-81E4-4AB6-BE1C-D4CBA24B6A02}" type="slidenum">
              <a:rPr lang="en-US" smtClean="0"/>
              <a:pPr eaLnBrk="1" hangingPunct="1"/>
              <a:t>52</a:t>
            </a:fld>
            <a:endParaRPr lang="en-US" smtClean="0"/>
          </a:p>
        </p:txBody>
      </p:sp>
    </p:spTree>
    <p:extLst>
      <p:ext uri="{BB962C8B-B14F-4D97-AF65-F5344CB8AC3E}">
        <p14:creationId xmlns:p14="http://schemas.microsoft.com/office/powerpoint/2010/main" val="706252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Extracting fuel from algae is also less energy intensive than extraction from other biofuel sources. To make ethanol, for instance, farmers typically start with corn, which requires more energy to grow than algae. </a:t>
            </a:r>
          </a:p>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C8CAC0-EB0B-48B7-8D0F-7640E548A1D8}" type="slidenum">
              <a:rPr lang="en-US" smtClean="0"/>
              <a:pPr eaLnBrk="1" hangingPunct="1"/>
              <a:t>53</a:t>
            </a:fld>
            <a:endParaRPr lang="en-US" smtClean="0"/>
          </a:p>
        </p:txBody>
      </p:sp>
    </p:spTree>
    <p:extLst>
      <p:ext uri="{BB962C8B-B14F-4D97-AF65-F5344CB8AC3E}">
        <p14:creationId xmlns:p14="http://schemas.microsoft.com/office/powerpoint/2010/main" val="339310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Extracting fuel from algae is also less energy intensive than extraction from other biofuel sources. To make ethanol, for instance, farmers typically start with corn, which requires more energy to grow than algae. </a:t>
            </a:r>
          </a:p>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C8CAC0-EB0B-48B7-8D0F-7640E548A1D8}" type="slidenum">
              <a:rPr lang="en-US" smtClean="0"/>
              <a:pPr eaLnBrk="1" hangingPunct="1"/>
              <a:t>54</a:t>
            </a:fld>
            <a:endParaRPr lang="en-US" smtClean="0"/>
          </a:p>
        </p:txBody>
      </p:sp>
    </p:spTree>
    <p:extLst>
      <p:ext uri="{BB962C8B-B14F-4D97-AF65-F5344CB8AC3E}">
        <p14:creationId xmlns:p14="http://schemas.microsoft.com/office/powerpoint/2010/main" val="124339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Extracting fuel from algae is also less energy intensive than extraction from other biofuel sources. To make ethanol, for instance, farmers typically start with corn, which requires more energy to grow than algae. </a:t>
            </a:r>
          </a:p>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C8CAC0-EB0B-48B7-8D0F-7640E548A1D8}" type="slidenum">
              <a:rPr lang="en-US" smtClean="0"/>
              <a:pPr eaLnBrk="1" hangingPunct="1"/>
              <a:t>55</a:t>
            </a:fld>
            <a:endParaRPr lang="en-US" smtClean="0"/>
          </a:p>
        </p:txBody>
      </p:sp>
    </p:spTree>
    <p:extLst>
      <p:ext uri="{BB962C8B-B14F-4D97-AF65-F5344CB8AC3E}">
        <p14:creationId xmlns:p14="http://schemas.microsoft.com/office/powerpoint/2010/main" val="785529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AA3A54-7532-4FF2-9CC2-691F7D6FB9EF}" type="slidenum">
              <a:rPr lang="en-US" smtClean="0"/>
              <a:pPr eaLnBrk="1" hangingPunct="1"/>
              <a:t>56</a:t>
            </a:fld>
            <a:endParaRPr lang="en-US" smtClean="0"/>
          </a:p>
        </p:txBody>
      </p:sp>
    </p:spTree>
    <p:extLst>
      <p:ext uri="{BB962C8B-B14F-4D97-AF65-F5344CB8AC3E}">
        <p14:creationId xmlns:p14="http://schemas.microsoft.com/office/powerpoint/2010/main" val="90237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26848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B63814-B432-4061-89C9-CFA21C096CD5}" type="slidenum">
              <a:rPr lang="en-US" smtClean="0"/>
              <a:pPr eaLnBrk="1" hangingPunct="1"/>
              <a:t>7</a:t>
            </a:fld>
            <a:endParaRPr lang="en-US" smtClean="0"/>
          </a:p>
        </p:txBody>
      </p:sp>
    </p:spTree>
    <p:extLst>
      <p:ext uri="{BB962C8B-B14F-4D97-AF65-F5344CB8AC3E}">
        <p14:creationId xmlns:p14="http://schemas.microsoft.com/office/powerpoint/2010/main" val="285473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5801C0-E5D0-4B75-87D4-D66B3FFF265F}" type="slidenum">
              <a:rPr lang="en-US" smtClean="0"/>
              <a:pPr eaLnBrk="1" hangingPunct="1"/>
              <a:t>9</a:t>
            </a:fld>
            <a:endParaRPr lang="en-US" smtClean="0"/>
          </a:p>
        </p:txBody>
      </p:sp>
    </p:spTree>
    <p:extLst>
      <p:ext uri="{BB962C8B-B14F-4D97-AF65-F5344CB8AC3E}">
        <p14:creationId xmlns:p14="http://schemas.microsoft.com/office/powerpoint/2010/main" val="19030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B63814-B432-4061-89C9-CFA21C096CD5}" type="slidenum">
              <a:rPr lang="en-US" smtClean="0"/>
              <a:pPr eaLnBrk="1" hangingPunct="1"/>
              <a:t>10</a:t>
            </a:fld>
            <a:endParaRPr lang="en-US" smtClean="0"/>
          </a:p>
        </p:txBody>
      </p:sp>
    </p:spTree>
    <p:extLst>
      <p:ext uri="{BB962C8B-B14F-4D97-AF65-F5344CB8AC3E}">
        <p14:creationId xmlns:p14="http://schemas.microsoft.com/office/powerpoint/2010/main" val="172377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B63814-B432-4061-89C9-CFA21C096CD5}" type="slidenum">
              <a:rPr lang="en-US" smtClean="0"/>
              <a:pPr eaLnBrk="1" hangingPunct="1"/>
              <a:t>11</a:t>
            </a:fld>
            <a:endParaRPr lang="en-US" smtClean="0"/>
          </a:p>
        </p:txBody>
      </p:sp>
    </p:spTree>
    <p:extLst>
      <p:ext uri="{BB962C8B-B14F-4D97-AF65-F5344CB8AC3E}">
        <p14:creationId xmlns:p14="http://schemas.microsoft.com/office/powerpoint/2010/main" val="144852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C5B6A3-8902-4E70-A2A1-E2B2556110AC}" type="slidenum">
              <a:rPr lang="en-US" smtClean="0"/>
              <a:pPr eaLnBrk="1" hangingPunct="1"/>
              <a:t>13</a:t>
            </a:fld>
            <a:endParaRPr lang="en-US" smtClean="0"/>
          </a:p>
        </p:txBody>
      </p:sp>
    </p:spTree>
    <p:extLst>
      <p:ext uri="{BB962C8B-B14F-4D97-AF65-F5344CB8AC3E}">
        <p14:creationId xmlns:p14="http://schemas.microsoft.com/office/powerpoint/2010/main" val="212933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Algae capture energy in their molecules.</a:t>
            </a:r>
          </a:p>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A0BBE4-4534-4130-B12D-CD40D81FAF97}" type="slidenum">
              <a:rPr lang="en-US" smtClean="0"/>
              <a:pPr eaLnBrk="1" hangingPunct="1"/>
              <a:t>14</a:t>
            </a:fld>
            <a:endParaRPr lang="en-US" smtClean="0"/>
          </a:p>
        </p:txBody>
      </p:sp>
    </p:spTree>
    <p:extLst>
      <p:ext uri="{BB962C8B-B14F-4D97-AF65-F5344CB8AC3E}">
        <p14:creationId xmlns:p14="http://schemas.microsoft.com/office/powerpoint/2010/main" val="24141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0A126-F547-1646-9B7D-D4DF61088F1A}" type="slidenum">
              <a:rPr lang="en-US"/>
              <a:pPr/>
              <a:t>15</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9.1b The Relationship Between Photosynthesis and Cellular Respiration</a:t>
            </a:r>
          </a:p>
          <a:p>
            <a:endParaRPr lang="en-US"/>
          </a:p>
        </p:txBody>
      </p:sp>
    </p:spTree>
    <p:extLst>
      <p:ext uri="{BB962C8B-B14F-4D97-AF65-F5344CB8AC3E}">
        <p14:creationId xmlns:p14="http://schemas.microsoft.com/office/powerpoint/2010/main" val="227086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3E96FF-073A-4434-B134-CA5C478A217C}" type="datetimeFigureOut">
              <a:rPr lang="en-US"/>
              <a:pPr>
                <a:defRPr/>
              </a:pPr>
              <a:t>3/4/2017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733456-9DDC-451C-81DB-B025954256A0}" type="slidenum">
              <a:rPr lang="en-US"/>
              <a:pPr>
                <a:defRPr/>
              </a:pPr>
              <a:t>‹#›</a:t>
            </a:fld>
            <a:endParaRPr lang="en-US"/>
          </a:p>
        </p:txBody>
      </p:sp>
    </p:spTree>
    <p:extLst>
      <p:ext uri="{BB962C8B-B14F-4D97-AF65-F5344CB8AC3E}">
        <p14:creationId xmlns:p14="http://schemas.microsoft.com/office/powerpoint/2010/main" val="4347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EBFE5D-42D5-4C34-87D8-A968D7C425B3}" type="datetimeFigureOut">
              <a:rPr lang="en-US"/>
              <a:pPr>
                <a:defRPr/>
              </a:pPr>
              <a:t>3/4/2017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370FA-898C-4E8C-9C6E-FD3FD78D7D53}" type="slidenum">
              <a:rPr lang="en-US"/>
              <a:pPr>
                <a:defRPr/>
              </a:pPr>
              <a:t>‹#›</a:t>
            </a:fld>
            <a:endParaRPr lang="en-US"/>
          </a:p>
        </p:txBody>
      </p:sp>
    </p:spTree>
    <p:extLst>
      <p:ext uri="{BB962C8B-B14F-4D97-AF65-F5344CB8AC3E}">
        <p14:creationId xmlns:p14="http://schemas.microsoft.com/office/powerpoint/2010/main" val="412892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7E77F4-633A-4E23-B597-3C8399EA93CC}" type="datetimeFigureOut">
              <a:rPr lang="en-US"/>
              <a:pPr>
                <a:defRPr/>
              </a:pPr>
              <a:t>3/4/2017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86F1E-1631-43DB-9564-0812A7B761D1}" type="slidenum">
              <a:rPr lang="en-US"/>
              <a:pPr>
                <a:defRPr/>
              </a:pPr>
              <a:t>‹#›</a:t>
            </a:fld>
            <a:endParaRPr lang="en-US"/>
          </a:p>
        </p:txBody>
      </p:sp>
    </p:spTree>
    <p:extLst>
      <p:ext uri="{BB962C8B-B14F-4D97-AF65-F5344CB8AC3E}">
        <p14:creationId xmlns:p14="http://schemas.microsoft.com/office/powerpoint/2010/main" val="423939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54CD0293-51D5-40E1-B9B3-55D7698BCC85}" type="slidenum">
              <a:rPr lang="en-US"/>
              <a:pPr>
                <a:defRPr/>
              </a:pPr>
              <a:t>‹#›</a:t>
            </a:fld>
            <a:endParaRPr lang="en-US"/>
          </a:p>
        </p:txBody>
      </p:sp>
    </p:spTree>
    <p:extLst>
      <p:ext uri="{BB962C8B-B14F-4D97-AF65-F5344CB8AC3E}">
        <p14:creationId xmlns:p14="http://schemas.microsoft.com/office/powerpoint/2010/main" val="101562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18091D79-996C-45EF-801D-2C548376D565}" type="slidenum">
              <a:rPr lang="en-US"/>
              <a:pPr>
                <a:defRPr/>
              </a:pPr>
              <a:t>‹#›</a:t>
            </a:fld>
            <a:endParaRPr lang="en-US"/>
          </a:p>
        </p:txBody>
      </p:sp>
    </p:spTree>
    <p:extLst>
      <p:ext uri="{BB962C8B-B14F-4D97-AF65-F5344CB8AC3E}">
        <p14:creationId xmlns:p14="http://schemas.microsoft.com/office/powerpoint/2010/main" val="311035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F5196180-CA44-4A9F-A10B-B3D63BA98417}" type="slidenum">
              <a:rPr lang="en-US"/>
              <a:pPr>
                <a:defRPr/>
              </a:pPr>
              <a:t>‹#›</a:t>
            </a:fld>
            <a:endParaRPr lang="en-US"/>
          </a:p>
        </p:txBody>
      </p:sp>
    </p:spTree>
    <p:extLst>
      <p:ext uri="{BB962C8B-B14F-4D97-AF65-F5344CB8AC3E}">
        <p14:creationId xmlns:p14="http://schemas.microsoft.com/office/powerpoint/2010/main" val="83796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57FAA0FD-4952-4127-8C27-873C294C108C}" type="slidenum">
              <a:rPr lang="en-US"/>
              <a:pPr>
                <a:defRPr/>
              </a:pPr>
              <a:t>‹#›</a:t>
            </a:fld>
            <a:endParaRPr lang="en-US"/>
          </a:p>
        </p:txBody>
      </p:sp>
    </p:spTree>
    <p:extLst>
      <p:ext uri="{BB962C8B-B14F-4D97-AF65-F5344CB8AC3E}">
        <p14:creationId xmlns:p14="http://schemas.microsoft.com/office/powerpoint/2010/main" val="159937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pitchFamily="34" charset="0"/>
              </a:defRPr>
            </a:lvl1pPr>
          </a:lstStyle>
          <a:p>
            <a:pPr>
              <a:defRPr/>
            </a:pPr>
            <a:fld id="{FBC06E36-AAAA-40F2-8E48-E78D25EF4901}" type="slidenum">
              <a:rPr lang="en-US"/>
              <a:pPr>
                <a:defRPr/>
              </a:pPr>
              <a:t>‹#›</a:t>
            </a:fld>
            <a:endParaRPr lang="en-US"/>
          </a:p>
        </p:txBody>
      </p:sp>
    </p:spTree>
    <p:extLst>
      <p:ext uri="{BB962C8B-B14F-4D97-AF65-F5344CB8AC3E}">
        <p14:creationId xmlns:p14="http://schemas.microsoft.com/office/powerpoint/2010/main" val="143983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pitchFamily="34" charset="0"/>
              </a:defRPr>
            </a:lvl1pPr>
          </a:lstStyle>
          <a:p>
            <a:pPr>
              <a:defRPr/>
            </a:pPr>
            <a:fld id="{D8872088-2C85-4C87-8060-55442D8D813D}" type="slidenum">
              <a:rPr lang="en-US"/>
              <a:pPr>
                <a:defRPr/>
              </a:pPr>
              <a:t>‹#›</a:t>
            </a:fld>
            <a:endParaRPr lang="en-US"/>
          </a:p>
        </p:txBody>
      </p:sp>
    </p:spTree>
    <p:extLst>
      <p:ext uri="{BB962C8B-B14F-4D97-AF65-F5344CB8AC3E}">
        <p14:creationId xmlns:p14="http://schemas.microsoft.com/office/powerpoint/2010/main" val="16543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pitchFamily="34" charset="0"/>
              </a:defRPr>
            </a:lvl1pPr>
          </a:lstStyle>
          <a:p>
            <a:pPr>
              <a:defRPr/>
            </a:pPr>
            <a:fld id="{E8B50BF1-4892-4C60-88B5-E3FE6B34AEE7}" type="slidenum">
              <a:rPr lang="en-US"/>
              <a:pPr>
                <a:defRPr/>
              </a:pPr>
              <a:t>‹#›</a:t>
            </a:fld>
            <a:endParaRPr lang="en-US"/>
          </a:p>
        </p:txBody>
      </p:sp>
    </p:spTree>
    <p:extLst>
      <p:ext uri="{BB962C8B-B14F-4D97-AF65-F5344CB8AC3E}">
        <p14:creationId xmlns:p14="http://schemas.microsoft.com/office/powerpoint/2010/main" val="281852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1F0D78B3-53F7-4B79-A84F-1EA4BE75FE21}" type="slidenum">
              <a:rPr lang="en-US"/>
              <a:pPr>
                <a:defRPr/>
              </a:pPr>
              <a:t>‹#›</a:t>
            </a:fld>
            <a:endParaRPr lang="en-US"/>
          </a:p>
        </p:txBody>
      </p:sp>
    </p:spTree>
    <p:extLst>
      <p:ext uri="{BB962C8B-B14F-4D97-AF65-F5344CB8AC3E}">
        <p14:creationId xmlns:p14="http://schemas.microsoft.com/office/powerpoint/2010/main" val="179812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D5CD3D-F7FD-432B-8D5B-45631C9289FF}" type="datetimeFigureOut">
              <a:rPr lang="en-US"/>
              <a:pPr>
                <a:defRPr/>
              </a:pPr>
              <a:t>3/4/2017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73FA2-A85C-46E0-87F0-D267E016C822}" type="slidenum">
              <a:rPr lang="en-US"/>
              <a:pPr>
                <a:defRPr/>
              </a:pPr>
              <a:t>‹#›</a:t>
            </a:fld>
            <a:endParaRPr lang="en-US"/>
          </a:p>
        </p:txBody>
      </p:sp>
    </p:spTree>
    <p:extLst>
      <p:ext uri="{BB962C8B-B14F-4D97-AF65-F5344CB8AC3E}">
        <p14:creationId xmlns:p14="http://schemas.microsoft.com/office/powerpoint/2010/main" val="140863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D92D148E-4E44-45F9-9B0F-5E78F457523C}" type="slidenum">
              <a:rPr lang="en-US"/>
              <a:pPr>
                <a:defRPr/>
              </a:pPr>
              <a:t>‹#›</a:t>
            </a:fld>
            <a:endParaRPr lang="en-US"/>
          </a:p>
        </p:txBody>
      </p:sp>
    </p:spTree>
    <p:extLst>
      <p:ext uri="{BB962C8B-B14F-4D97-AF65-F5344CB8AC3E}">
        <p14:creationId xmlns:p14="http://schemas.microsoft.com/office/powerpoint/2010/main" val="292810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AC2D4F8D-87F4-48FF-AEE9-D2DEC6774C66}" type="slidenum">
              <a:rPr lang="en-US"/>
              <a:pPr>
                <a:defRPr/>
              </a:pPr>
              <a:t>‹#›</a:t>
            </a:fld>
            <a:endParaRPr lang="en-US"/>
          </a:p>
        </p:txBody>
      </p:sp>
    </p:spTree>
    <p:extLst>
      <p:ext uri="{BB962C8B-B14F-4D97-AF65-F5344CB8AC3E}">
        <p14:creationId xmlns:p14="http://schemas.microsoft.com/office/powerpoint/2010/main" val="122082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9D79B912-2253-436D-8AA5-537331DB57EA}" type="slidenum">
              <a:rPr lang="en-US"/>
              <a:pPr>
                <a:defRPr/>
              </a:pPr>
              <a:t>‹#›</a:t>
            </a:fld>
            <a:endParaRPr lang="en-US"/>
          </a:p>
        </p:txBody>
      </p:sp>
    </p:spTree>
    <p:extLst>
      <p:ext uri="{BB962C8B-B14F-4D97-AF65-F5344CB8AC3E}">
        <p14:creationId xmlns:p14="http://schemas.microsoft.com/office/powerpoint/2010/main" val="124944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E40C8C-4897-487F-BB19-5E40AAC6ADA5}" type="datetimeFigureOut">
              <a:rPr lang="en-US"/>
              <a:pPr>
                <a:defRPr/>
              </a:pPr>
              <a:t>3/4/2017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5E31B-F127-497A-A03C-BCA8AAD3A779}" type="slidenum">
              <a:rPr lang="en-US"/>
              <a:pPr>
                <a:defRPr/>
              </a:pPr>
              <a:t>‹#›</a:t>
            </a:fld>
            <a:endParaRPr lang="en-US"/>
          </a:p>
        </p:txBody>
      </p:sp>
    </p:spTree>
    <p:extLst>
      <p:ext uri="{BB962C8B-B14F-4D97-AF65-F5344CB8AC3E}">
        <p14:creationId xmlns:p14="http://schemas.microsoft.com/office/powerpoint/2010/main" val="196781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C9F9E2-6997-4593-9764-BA5D82EB76DB}" type="datetimeFigureOut">
              <a:rPr lang="en-US"/>
              <a:pPr>
                <a:defRPr/>
              </a:pPr>
              <a:t>3/4/2017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57A5C-16D0-4914-BEE5-FC47F60522F9}" type="slidenum">
              <a:rPr lang="en-US"/>
              <a:pPr>
                <a:defRPr/>
              </a:pPr>
              <a:t>‹#›</a:t>
            </a:fld>
            <a:endParaRPr lang="en-US"/>
          </a:p>
        </p:txBody>
      </p:sp>
    </p:spTree>
    <p:extLst>
      <p:ext uri="{BB962C8B-B14F-4D97-AF65-F5344CB8AC3E}">
        <p14:creationId xmlns:p14="http://schemas.microsoft.com/office/powerpoint/2010/main" val="137547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B2AD72-4677-4270-98FC-98565E058E8D}" type="datetimeFigureOut">
              <a:rPr lang="en-US"/>
              <a:pPr>
                <a:defRPr/>
              </a:pPr>
              <a:t>3/4/2017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EB686B-A6BD-48EE-927F-7B7F595DA8B6}" type="slidenum">
              <a:rPr lang="en-US"/>
              <a:pPr>
                <a:defRPr/>
              </a:pPr>
              <a:t>‹#›</a:t>
            </a:fld>
            <a:endParaRPr lang="en-US"/>
          </a:p>
        </p:txBody>
      </p:sp>
    </p:spTree>
    <p:extLst>
      <p:ext uri="{BB962C8B-B14F-4D97-AF65-F5344CB8AC3E}">
        <p14:creationId xmlns:p14="http://schemas.microsoft.com/office/powerpoint/2010/main" val="104065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260D01-E34C-4563-99C5-FEB762DFC69F}" type="datetimeFigureOut">
              <a:rPr lang="en-US"/>
              <a:pPr>
                <a:defRPr/>
              </a:pPr>
              <a:t>3/4/2017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EA6D41-4243-4AFD-8280-EB1653F64D21}" type="slidenum">
              <a:rPr lang="en-US"/>
              <a:pPr>
                <a:defRPr/>
              </a:pPr>
              <a:t>‹#›</a:t>
            </a:fld>
            <a:endParaRPr lang="en-US"/>
          </a:p>
        </p:txBody>
      </p:sp>
    </p:spTree>
    <p:extLst>
      <p:ext uri="{BB962C8B-B14F-4D97-AF65-F5344CB8AC3E}">
        <p14:creationId xmlns:p14="http://schemas.microsoft.com/office/powerpoint/2010/main" val="266574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DCCBF13-D9C6-4632-A2EA-98895BEC73B5}" type="datetimeFigureOut">
              <a:rPr lang="en-US"/>
              <a:pPr>
                <a:defRPr/>
              </a:pPr>
              <a:t>3/4/2017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FB3D84-09F6-428E-A031-5DF748D0740C}" type="slidenum">
              <a:rPr lang="en-US"/>
              <a:pPr>
                <a:defRPr/>
              </a:pPr>
              <a:t>‹#›</a:t>
            </a:fld>
            <a:endParaRPr lang="en-US"/>
          </a:p>
        </p:txBody>
      </p:sp>
    </p:spTree>
    <p:extLst>
      <p:ext uri="{BB962C8B-B14F-4D97-AF65-F5344CB8AC3E}">
        <p14:creationId xmlns:p14="http://schemas.microsoft.com/office/powerpoint/2010/main" val="272882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17C8B1-0863-46E6-8C8A-5DB35F6DA837}" type="datetimeFigureOut">
              <a:rPr lang="en-US"/>
              <a:pPr>
                <a:defRPr/>
              </a:pPr>
              <a:t>3/4/2017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D5C4C-0865-4374-8348-FAC036C8BFD9}" type="slidenum">
              <a:rPr lang="en-US"/>
              <a:pPr>
                <a:defRPr/>
              </a:pPr>
              <a:t>‹#›</a:t>
            </a:fld>
            <a:endParaRPr lang="en-US"/>
          </a:p>
        </p:txBody>
      </p:sp>
    </p:spTree>
    <p:extLst>
      <p:ext uri="{BB962C8B-B14F-4D97-AF65-F5344CB8AC3E}">
        <p14:creationId xmlns:p14="http://schemas.microsoft.com/office/powerpoint/2010/main" val="29836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C4D6F-4EFC-45CE-A263-988A7FA578E0}" type="datetimeFigureOut">
              <a:rPr lang="en-US"/>
              <a:pPr>
                <a:defRPr/>
              </a:pPr>
              <a:t>3/4/2017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C55AF-299F-4F5B-9410-BED312A842A1}" type="slidenum">
              <a:rPr lang="en-US"/>
              <a:pPr>
                <a:defRPr/>
              </a:pPr>
              <a:t>‹#›</a:t>
            </a:fld>
            <a:endParaRPr lang="en-US"/>
          </a:p>
        </p:txBody>
      </p:sp>
    </p:spTree>
    <p:extLst>
      <p:ext uri="{BB962C8B-B14F-4D97-AF65-F5344CB8AC3E}">
        <p14:creationId xmlns:p14="http://schemas.microsoft.com/office/powerpoint/2010/main" val="157581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D76318C-8BC8-4FD0-91F3-24FE976CDEC1}" type="datetimeFigureOut">
              <a:rPr lang="en-US"/>
              <a:pPr>
                <a:defRPr/>
              </a:pPr>
              <a:t>3/4/2017</a:t>
            </a:fld>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6C98B1-A996-4255-844E-F6B354408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692E5EE1-0C6A-4BFB-AA43-E53EE6D4DE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s://www.youtube.com/watch?v=JmFrf-Q0lSE" TargetMode="External"/><Relationship Id="rId3" Type="http://schemas.openxmlformats.org/officeDocument/2006/relationships/hyperlink" Target="https://www.youtube.com/watch?v=y-1giF7jQfg&amp;feature=youtu.be&amp;t=22s" TargetMode="External"/><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www.youtube.com/watch?v=ltWcgiCm4NY" TargetMode="External"/><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youtu.be/BHE_-4JDC7A?t=1m25s" TargetMode="External"/><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hyperlink" Target="https://www.youtube.com/watch?v=Y7Z8M3-jyHU" TargetMode="Externa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hyperlink" Target="http://youtu.be/AcX2n1rC4W4?t=1m15s" TargetMode="External"/><Relationship Id="rId3" Type="http://schemas.openxmlformats.org/officeDocument/2006/relationships/image" Target="../media/image9.jpeg"/><Relationship Id="rId7" Type="http://schemas.openxmlformats.org/officeDocument/2006/relationships/hyperlink" Target="http://www.nature.com/news/photosynthesis-like-process-found-in-insects-1.11214"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2550985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4800" y="-228600"/>
            <a:ext cx="8229600" cy="1143000"/>
          </a:xfrm>
        </p:spPr>
        <p:txBody>
          <a:bodyPr/>
          <a:lstStyle/>
          <a:p>
            <a:pPr eaLnBrk="1" hangingPunct="1"/>
            <a:r>
              <a:rPr lang="en-US" b="1" dirty="0" smtClean="0">
                <a:latin typeface="Calibri" pitchFamily="34" charset="0"/>
                <a:ea typeface="ＭＳ Ｐゴシック" pitchFamily="34" charset="-128"/>
              </a:rPr>
              <a:t>Energy basics</a:t>
            </a:r>
          </a:p>
        </p:txBody>
      </p:sp>
      <p:pic>
        <p:nvPicPr>
          <p:cNvPr id="5" name="Picture 4" descr="D:\User Data\Desktop\infographic_05_0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80" t="57130" r="34247" b="31694"/>
          <a:stretch/>
        </p:blipFill>
        <p:spPr bwMode="auto">
          <a:xfrm>
            <a:off x="2438400" y="4678362"/>
            <a:ext cx="3238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User Data\Desktop\infographic_02_01.jpg"/>
          <p:cNvPicPr>
            <a:picLocks noChangeAspect="1" noChangeArrowheads="1"/>
          </p:cNvPicPr>
          <p:nvPr/>
        </p:nvPicPr>
        <p:blipFill rotWithShape="1">
          <a:blip r:embed="rId4">
            <a:extLst>
              <a:ext uri="{28A0092B-C50C-407E-A947-70E740481C1C}">
                <a14:useLocalDpi xmlns:a14="http://schemas.microsoft.com/office/drawing/2010/main" val="0"/>
              </a:ext>
            </a:extLst>
          </a:blip>
          <a:srcRect l="3139" t="72858" r="68610" b="11576"/>
          <a:stretch/>
        </p:blipFill>
        <p:spPr bwMode="auto">
          <a:xfrm>
            <a:off x="5105400" y="1371600"/>
            <a:ext cx="3011680" cy="254983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69966" y="7619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3000" kern="0" dirty="0" smtClean="0">
                <a:latin typeface="Calibri" pitchFamily="34" charset="0"/>
                <a:ea typeface="ＭＳ Ｐゴシック" pitchFamily="34" charset="-128"/>
              </a:rPr>
              <a:t>Humans and other animals obtain energy by eating food </a:t>
            </a:r>
            <a:r>
              <a:rPr lang="en-US" sz="2000" kern="0" dirty="0" smtClean="0">
                <a:solidFill>
                  <a:srgbClr val="FF0000"/>
                </a:solidFill>
                <a:latin typeface="Calibri" pitchFamily="34" charset="0"/>
                <a:ea typeface="ＭＳ Ｐゴシック" pitchFamily="34" charset="-128"/>
              </a:rPr>
              <a:t>(we’re heterotrophs)</a:t>
            </a:r>
          </a:p>
          <a:p>
            <a:pPr eaLnBrk="1" hangingPunct="1">
              <a:lnSpc>
                <a:spcPct val="90000"/>
              </a:lnSpc>
            </a:pPr>
            <a:endParaRPr lang="en-US" sz="3000" kern="0" dirty="0" smtClean="0">
              <a:latin typeface="Calibri" pitchFamily="34" charset="0"/>
              <a:ea typeface="ＭＳ Ｐゴシック" pitchFamily="34" charset="-128"/>
            </a:endParaRPr>
          </a:p>
          <a:p>
            <a:pPr eaLnBrk="1" hangingPunct="1">
              <a:lnSpc>
                <a:spcPct val="90000"/>
              </a:lnSpc>
            </a:pPr>
            <a:endParaRPr lang="en-US" sz="3000" kern="0" dirty="0" smtClean="0">
              <a:latin typeface="Calibri" pitchFamily="34" charset="0"/>
              <a:ea typeface="ＭＳ Ｐゴシック" pitchFamily="34" charset="-128"/>
            </a:endParaRPr>
          </a:p>
          <a:p>
            <a:pPr eaLnBrk="1" hangingPunct="1">
              <a:lnSpc>
                <a:spcPct val="90000"/>
              </a:lnSpc>
            </a:pPr>
            <a:endParaRPr lang="en-US" sz="3000" kern="0" dirty="0" smtClean="0">
              <a:latin typeface="Calibri" pitchFamily="34" charset="0"/>
              <a:ea typeface="ＭＳ Ｐゴシック" pitchFamily="34" charset="-128"/>
            </a:endParaRPr>
          </a:p>
          <a:p>
            <a:pPr eaLnBrk="1" hangingPunct="1">
              <a:lnSpc>
                <a:spcPct val="90000"/>
              </a:lnSpc>
            </a:pPr>
            <a:endParaRPr lang="en-US" sz="3000" kern="0" dirty="0" smtClean="0">
              <a:latin typeface="Calibri" pitchFamily="34" charset="0"/>
              <a:ea typeface="ＭＳ Ｐゴシック" pitchFamily="34" charset="-128"/>
            </a:endParaRPr>
          </a:p>
          <a:p>
            <a:pPr eaLnBrk="1" hangingPunct="1">
              <a:lnSpc>
                <a:spcPct val="90000"/>
              </a:lnSpc>
            </a:pPr>
            <a:r>
              <a:rPr lang="en-US" sz="3000" b="1" kern="0" dirty="0" smtClean="0">
                <a:latin typeface="Calibri" pitchFamily="34" charset="0"/>
                <a:ea typeface="ＭＳ Ｐゴシック" pitchFamily="34" charset="-128"/>
              </a:rPr>
              <a:t>Chemical energy</a:t>
            </a:r>
            <a:endParaRPr lang="en-US" sz="3000" kern="0" dirty="0" smtClean="0">
              <a:latin typeface="Calibri" pitchFamily="34" charset="0"/>
              <a:ea typeface="ＭＳ Ｐゴシック" pitchFamily="34" charset="-128"/>
            </a:endParaRPr>
          </a:p>
          <a:p>
            <a:pPr marL="457200" lvl="1" indent="0" eaLnBrk="1" hangingPunct="1">
              <a:lnSpc>
                <a:spcPct val="90000"/>
              </a:lnSpc>
              <a:buFontTx/>
              <a:buNone/>
            </a:pPr>
            <a:r>
              <a:rPr lang="en-US" sz="2600" kern="0" dirty="0" smtClean="0">
                <a:latin typeface="Calibri" pitchFamily="34" charset="0"/>
                <a:ea typeface="ＭＳ Ｐゴシック" pitchFamily="34" charset="-128"/>
              </a:rPr>
              <a:t> potential energy is stored in bonds of biological molecules </a:t>
            </a:r>
          </a:p>
          <a:p>
            <a:pPr marL="457200" lvl="1" indent="0" eaLnBrk="1" hangingPunct="1">
              <a:lnSpc>
                <a:spcPct val="90000"/>
              </a:lnSpc>
              <a:buFontTx/>
              <a:buNone/>
            </a:pPr>
            <a:endParaRPr lang="en-US" sz="2600" kern="0" dirty="0" smtClean="0">
              <a:latin typeface="Calibri" pitchFamily="34" charset="0"/>
              <a:ea typeface="ＭＳ Ｐゴシック" pitchFamily="34" charset="-128"/>
            </a:endParaRPr>
          </a:p>
          <a:p>
            <a:pPr marL="457200" lvl="1" indent="0" eaLnBrk="1" hangingPunct="1">
              <a:lnSpc>
                <a:spcPct val="90000"/>
              </a:lnSpc>
              <a:buFontTx/>
              <a:buNone/>
            </a:pPr>
            <a:r>
              <a:rPr lang="en-US" sz="2600" kern="0" dirty="0" smtClean="0">
                <a:latin typeface="Calibri" pitchFamily="34" charset="0"/>
                <a:ea typeface="ＭＳ Ｐゴシック" pitchFamily="34" charset="-128"/>
              </a:rPr>
              <a:t> break bonds to release – and use – energy </a:t>
            </a:r>
          </a:p>
        </p:txBody>
      </p:sp>
    </p:spTree>
    <p:extLst>
      <p:ext uri="{BB962C8B-B14F-4D97-AF65-F5344CB8AC3E}">
        <p14:creationId xmlns:p14="http://schemas.microsoft.com/office/powerpoint/2010/main" val="125087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4800" y="28575"/>
            <a:ext cx="8229600" cy="1143000"/>
          </a:xfrm>
        </p:spPr>
        <p:txBody>
          <a:bodyPr/>
          <a:lstStyle/>
          <a:p>
            <a:pPr eaLnBrk="1" hangingPunct="1"/>
            <a:r>
              <a:rPr lang="en-US" b="1" dirty="0" smtClean="0">
                <a:solidFill>
                  <a:srgbClr val="FF0000"/>
                </a:solidFill>
                <a:latin typeface="Calibri" pitchFamily="34" charset="0"/>
                <a:ea typeface="ＭＳ Ｐゴシック" pitchFamily="34" charset="-128"/>
              </a:rPr>
              <a:t>Two kinds of reactions</a:t>
            </a:r>
          </a:p>
        </p:txBody>
      </p:sp>
      <p:pic>
        <p:nvPicPr>
          <p:cNvPr id="9" name="Picture 2" descr="figure_08_04"/>
          <p:cNvPicPr>
            <a:picLocks noChangeAspect="1" noChangeArrowheads="1"/>
          </p:cNvPicPr>
          <p:nvPr/>
        </p:nvPicPr>
        <p:blipFill rotWithShape="1">
          <a:blip r:embed="rId3"/>
          <a:srcRect b="7783"/>
          <a:stretch/>
        </p:blipFill>
        <p:spPr bwMode="auto">
          <a:xfrm>
            <a:off x="914400" y="1663700"/>
            <a:ext cx="6720748" cy="3541712"/>
          </a:xfrm>
          <a:prstGeom prst="rect">
            <a:avLst/>
          </a:prstGeom>
          <a:noFill/>
          <a:ln w="9525">
            <a:noFill/>
            <a:miter lim="800000"/>
            <a:headEnd/>
            <a:tailEnd/>
          </a:ln>
          <a:effectLst/>
        </p:spPr>
      </p:pic>
      <p:sp>
        <p:nvSpPr>
          <p:cNvPr id="10" name="Content Placeholder 2"/>
          <p:cNvSpPr txBox="1">
            <a:spLocks/>
          </p:cNvSpPr>
          <p:nvPr/>
        </p:nvSpPr>
        <p:spPr bwMode="auto">
          <a:xfrm>
            <a:off x="0" y="952500"/>
            <a:ext cx="883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3000" kern="0" dirty="0" smtClean="0">
                <a:solidFill>
                  <a:srgbClr val="FF0000"/>
                </a:solidFill>
                <a:latin typeface="Calibri" pitchFamily="34" charset="0"/>
                <a:ea typeface="ＭＳ Ｐゴシック" pitchFamily="34" charset="-128"/>
              </a:rPr>
              <a:t>A</a:t>
            </a:r>
            <a:r>
              <a:rPr lang="en-US" sz="3000" kern="0" dirty="0" smtClean="0">
                <a:latin typeface="Calibri" pitchFamily="34" charset="0"/>
                <a:ea typeface="ＭＳ Ｐゴシック" pitchFamily="34" charset="-128"/>
              </a:rPr>
              <a:t>nabolic uses energy to </a:t>
            </a:r>
            <a:r>
              <a:rPr lang="en-US" sz="3000" kern="0" dirty="0" smtClean="0">
                <a:solidFill>
                  <a:srgbClr val="FF0000"/>
                </a:solidFill>
                <a:latin typeface="Calibri" pitchFamily="34" charset="0"/>
                <a:ea typeface="ＭＳ Ｐゴシック" pitchFamily="34" charset="-128"/>
              </a:rPr>
              <a:t>A</a:t>
            </a:r>
            <a:r>
              <a:rPr lang="en-US" sz="3000" kern="0" dirty="0" smtClean="0">
                <a:latin typeface="Calibri" pitchFamily="34" charset="0"/>
                <a:ea typeface="ＭＳ Ｐゴシック" pitchFamily="34" charset="-128"/>
              </a:rPr>
              <a:t>dd atoms  (build molecules)</a:t>
            </a:r>
            <a:endParaRPr lang="en-US" sz="2000" kern="0" dirty="0" smtClean="0">
              <a:solidFill>
                <a:srgbClr val="FF0000"/>
              </a:solidFill>
              <a:latin typeface="Calibri" pitchFamily="34" charset="0"/>
              <a:ea typeface="ＭＳ Ｐゴシック" pitchFamily="34" charset="-128"/>
            </a:endParaRPr>
          </a:p>
          <a:p>
            <a:pPr marL="0" indent="0" eaLnBrk="1" hangingPunct="1">
              <a:lnSpc>
                <a:spcPct val="90000"/>
              </a:lnSpc>
              <a:buNone/>
            </a:pPr>
            <a:endParaRPr lang="en-US" sz="3000" kern="0" dirty="0" smtClean="0">
              <a:latin typeface="Calibri" pitchFamily="34" charset="0"/>
              <a:ea typeface="ＭＳ Ｐゴシック" pitchFamily="34" charset="-128"/>
            </a:endParaRPr>
          </a:p>
        </p:txBody>
      </p:sp>
      <p:sp>
        <p:nvSpPr>
          <p:cNvPr id="7" name="Content Placeholder 2"/>
          <p:cNvSpPr txBox="1">
            <a:spLocks/>
          </p:cNvSpPr>
          <p:nvPr/>
        </p:nvSpPr>
        <p:spPr bwMode="auto">
          <a:xfrm>
            <a:off x="0" y="5334000"/>
            <a:ext cx="883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3000" kern="0" dirty="0" smtClean="0">
                <a:solidFill>
                  <a:srgbClr val="FF0000"/>
                </a:solidFill>
                <a:latin typeface="Calibri" pitchFamily="34" charset="0"/>
                <a:ea typeface="ＭＳ Ｐゴシック" pitchFamily="34" charset="-128"/>
              </a:rPr>
              <a:t>C</a:t>
            </a:r>
            <a:r>
              <a:rPr lang="en-US" sz="3000" kern="0" dirty="0" smtClean="0">
                <a:latin typeface="Calibri" pitchFamily="34" charset="0"/>
                <a:ea typeface="ＭＳ Ｐゴシック" pitchFamily="34" charset="-128"/>
              </a:rPr>
              <a:t>atabolic reactions </a:t>
            </a:r>
            <a:r>
              <a:rPr lang="en-US" sz="3000" kern="0" dirty="0" smtClean="0">
                <a:solidFill>
                  <a:srgbClr val="FF0000"/>
                </a:solidFill>
                <a:latin typeface="Calibri" pitchFamily="34" charset="0"/>
                <a:ea typeface="ＭＳ Ｐゴシック" pitchFamily="34" charset="-128"/>
              </a:rPr>
              <a:t>C</a:t>
            </a:r>
            <a:r>
              <a:rPr lang="en-US" sz="3000" kern="0" dirty="0" smtClean="0">
                <a:latin typeface="Calibri" pitchFamily="34" charset="0"/>
                <a:ea typeface="ＭＳ Ｐゴシック" pitchFamily="34" charset="-128"/>
              </a:rPr>
              <a:t>ut bonds &amp; release energy</a:t>
            </a:r>
          </a:p>
        </p:txBody>
      </p:sp>
    </p:spTree>
    <p:extLst>
      <p:ext uri="{BB962C8B-B14F-4D97-AF65-F5344CB8AC3E}">
        <p14:creationId xmlns:p14="http://schemas.microsoft.com/office/powerpoint/2010/main" val="3540550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76200"/>
            <a:ext cx="8229600" cy="1143000"/>
          </a:xfrm>
        </p:spPr>
        <p:txBody>
          <a:bodyPr/>
          <a:lstStyle/>
          <a:p>
            <a:pPr algn="l" eaLnBrk="1" hangingPunct="1"/>
            <a:r>
              <a:rPr lang="en-US" b="1" dirty="0" smtClean="0">
                <a:latin typeface="Calibri" pitchFamily="34" charset="0"/>
                <a:ea typeface="ＭＳ Ｐゴシック" pitchFamily="34" charset="-128"/>
              </a:rPr>
              <a:t>Sunlight:</a:t>
            </a:r>
          </a:p>
        </p:txBody>
      </p:sp>
      <p:sp>
        <p:nvSpPr>
          <p:cNvPr id="39939" name="Content Placeholder 2"/>
          <p:cNvSpPr>
            <a:spLocks noGrp="1"/>
          </p:cNvSpPr>
          <p:nvPr>
            <p:ph idx="4294967295"/>
          </p:nvPr>
        </p:nvSpPr>
        <p:spPr>
          <a:xfrm>
            <a:off x="2743200" y="419100"/>
            <a:ext cx="6248400" cy="457200"/>
          </a:xfrm>
        </p:spPr>
        <p:txBody>
          <a:bodyPr/>
          <a:lstStyle/>
          <a:p>
            <a:pPr marL="0" indent="0" eaLnBrk="1" hangingPunct="1">
              <a:buFontTx/>
              <a:buNone/>
            </a:pPr>
            <a:r>
              <a:rPr lang="en-US" sz="2000" dirty="0" smtClean="0">
                <a:latin typeface="Calibri" pitchFamily="34" charset="0"/>
                <a:ea typeface="ＭＳ Ｐゴシック" pitchFamily="34" charset="-128"/>
                <a:sym typeface="Wingdings" pitchFamily="2" charset="2"/>
              </a:rPr>
              <a:t>Part of electromagnetic spectrum of radiation</a:t>
            </a:r>
          </a:p>
        </p:txBody>
      </p:sp>
      <p:pic>
        <p:nvPicPr>
          <p:cNvPr id="39940" name="Picture 5" descr="D:\User Data\Desktop\infographic_05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1219200"/>
            <a:ext cx="53689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69534" y="1323396"/>
            <a:ext cx="3505200" cy="248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000" kern="0" dirty="0" smtClean="0">
                <a:latin typeface="Calibri" pitchFamily="34" charset="0"/>
                <a:ea typeface="ＭＳ Ｐゴシック" pitchFamily="34" charset="-128"/>
                <a:sym typeface="Wingdings" pitchFamily="2" charset="2"/>
              </a:rPr>
              <a:t>Light energy is made of particles called </a:t>
            </a:r>
            <a:r>
              <a:rPr lang="en-US" sz="2000" b="1" kern="0" dirty="0" smtClean="0">
                <a:latin typeface="Calibri" pitchFamily="34" charset="0"/>
                <a:ea typeface="ＭＳ Ｐゴシック" pitchFamily="34" charset="-128"/>
                <a:sym typeface="Wingdings" pitchFamily="2" charset="2"/>
              </a:rPr>
              <a:t>photons</a:t>
            </a:r>
            <a:r>
              <a:rPr lang="en-US" sz="2000" kern="0" dirty="0" smtClean="0">
                <a:latin typeface="Calibri" pitchFamily="34" charset="0"/>
                <a:ea typeface="ＭＳ Ｐゴシック" pitchFamily="34" charset="-128"/>
                <a:sym typeface="Wingdings" pitchFamily="2" charset="2"/>
              </a:rPr>
              <a:t>, or packets of light energy  </a:t>
            </a:r>
          </a:p>
          <a:p>
            <a:pPr eaLnBrk="1" hangingPunct="1"/>
            <a:endParaRPr lang="en-US" sz="2000" kern="0" dirty="0" smtClean="0">
              <a:latin typeface="Calibri" pitchFamily="34" charset="0"/>
              <a:ea typeface="ＭＳ Ｐゴシック" pitchFamily="34" charset="-128"/>
              <a:sym typeface="Wingdings" pitchFamily="2" charset="2"/>
            </a:endParaRPr>
          </a:p>
          <a:p>
            <a:pPr eaLnBrk="1" hangingPunct="1"/>
            <a:r>
              <a:rPr lang="en-US" sz="2000" kern="0" dirty="0" smtClean="0">
                <a:latin typeface="Calibri" pitchFamily="34" charset="0"/>
                <a:ea typeface="ＭＳ Ｐゴシック" pitchFamily="34" charset="-128"/>
                <a:sym typeface="Wingdings" pitchFamily="2" charset="2"/>
              </a:rPr>
              <a:t>Photons of different wavelengths contain different amounts of energy</a:t>
            </a:r>
          </a:p>
        </p:txBody>
      </p:sp>
      <p:pic>
        <p:nvPicPr>
          <p:cNvPr id="6" name="Picture 5" descr="http://bio1903.nicerweb.com/doc/class/bio1151/Locked/media/ch10/10_09PhotosynthWavelengt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94" y="4288948"/>
            <a:ext cx="2901315" cy="1856740"/>
          </a:xfrm>
          <a:prstGeom prst="rect">
            <a:avLst/>
          </a:prstGeom>
          <a:noFill/>
          <a:ln w="9525">
            <a:noFill/>
            <a:miter lim="800000"/>
            <a:headEnd/>
            <a:tailEnd/>
          </a:ln>
        </p:spPr>
      </p:pic>
    </p:spTree>
    <p:extLst>
      <p:ext uri="{BB962C8B-B14F-4D97-AF65-F5344CB8AC3E}">
        <p14:creationId xmlns:p14="http://schemas.microsoft.com/office/powerpoint/2010/main" val="99961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Photosynthesis: a closer look</a:t>
            </a:r>
          </a:p>
        </p:txBody>
      </p:sp>
      <p:sp>
        <p:nvSpPr>
          <p:cNvPr id="41987" name="Content Placeholder 2"/>
          <p:cNvSpPr>
            <a:spLocks noGrp="1"/>
          </p:cNvSpPr>
          <p:nvPr>
            <p:ph idx="4294967295"/>
          </p:nvPr>
        </p:nvSpPr>
        <p:spPr>
          <a:xfrm>
            <a:off x="76200" y="1752600"/>
            <a:ext cx="3124200" cy="4800600"/>
          </a:xfrm>
        </p:spPr>
        <p:txBody>
          <a:bodyPr/>
          <a:lstStyle/>
          <a:p>
            <a:pPr eaLnBrk="1" hangingPunct="1"/>
            <a:r>
              <a:rPr lang="en-US" sz="2800" b="1" smtClean="0">
                <a:latin typeface="Calibri" pitchFamily="34" charset="0"/>
                <a:ea typeface="ＭＳ Ｐゴシック" pitchFamily="34" charset="-128"/>
                <a:sym typeface="Wingdings" pitchFamily="2" charset="2"/>
              </a:rPr>
              <a:t>Chlorophyll</a:t>
            </a:r>
            <a:r>
              <a:rPr lang="en-US" sz="2800" smtClean="0">
                <a:latin typeface="Calibri" pitchFamily="34" charset="0"/>
                <a:ea typeface="ＭＳ Ｐゴシック" pitchFamily="34" charset="-128"/>
                <a:sym typeface="Wingdings" pitchFamily="2" charset="2"/>
              </a:rPr>
              <a:t> is a pigment present in the green parts of plants </a:t>
            </a:r>
          </a:p>
          <a:p>
            <a:pPr eaLnBrk="1" hangingPunct="1"/>
            <a:endParaRPr lang="en-US" sz="2800" smtClean="0">
              <a:latin typeface="Calibri" pitchFamily="34" charset="0"/>
              <a:ea typeface="ＭＳ Ｐゴシック" pitchFamily="34" charset="-128"/>
              <a:sym typeface="Wingdings" pitchFamily="2" charset="2"/>
            </a:endParaRPr>
          </a:p>
          <a:p>
            <a:pPr eaLnBrk="1" hangingPunct="1"/>
            <a:r>
              <a:rPr lang="en-US" sz="2800" smtClean="0">
                <a:latin typeface="Calibri" pitchFamily="34" charset="0"/>
                <a:ea typeface="ＭＳ Ｐゴシック" pitchFamily="34" charset="-128"/>
                <a:sym typeface="Wingdings" pitchFamily="2" charset="2"/>
              </a:rPr>
              <a:t>It absorbs photons of light energy</a:t>
            </a:r>
          </a:p>
          <a:p>
            <a:pPr eaLnBrk="1" hangingPunct="1"/>
            <a:endParaRPr lang="en-US" sz="2800" smtClean="0">
              <a:latin typeface="Calibri" pitchFamily="34" charset="0"/>
              <a:ea typeface="ＭＳ Ｐゴシック" pitchFamily="34" charset="-128"/>
              <a:sym typeface="Wingdings" pitchFamily="2" charset="2"/>
            </a:endParaRPr>
          </a:p>
        </p:txBody>
      </p:sp>
      <p:pic>
        <p:nvPicPr>
          <p:cNvPr id="41988" name="Picture 5" descr="D:\User Data\Desktop\infographic_05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33500"/>
            <a:ext cx="579596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115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609600"/>
            <a:ext cx="8229600" cy="1143000"/>
          </a:xfrm>
        </p:spPr>
        <p:txBody>
          <a:bodyPr/>
          <a:lstStyle/>
          <a:p>
            <a:pPr algn="l" eaLnBrk="1" hangingPunct="1"/>
            <a:r>
              <a:rPr lang="en-US" b="1" i="1" dirty="0" smtClean="0">
                <a:latin typeface="Calibri" pitchFamily="34" charset="0"/>
                <a:ea typeface="ＭＳ Ｐゴシック" pitchFamily="34" charset="-128"/>
              </a:rPr>
              <a:t>Photosynthesis Overview</a:t>
            </a:r>
            <a:br>
              <a:rPr lang="en-US" b="1" i="1" dirty="0" smtClean="0">
                <a:latin typeface="Calibri" pitchFamily="34" charset="0"/>
                <a:ea typeface="ＭＳ Ｐゴシック" pitchFamily="34" charset="-128"/>
              </a:rPr>
            </a:br>
            <a:r>
              <a:rPr lang="en-US" sz="3600" b="1" dirty="0" smtClean="0">
                <a:latin typeface="Calibri" pitchFamily="34" charset="0"/>
                <a:ea typeface="ＭＳ Ｐゴシック" pitchFamily="34" charset="-128"/>
              </a:rPr>
              <a:t>Sun’s energy </a:t>
            </a:r>
            <a:r>
              <a:rPr lang="en-US" sz="3600" b="1" dirty="0" smtClean="0">
                <a:latin typeface="Calibri" pitchFamily="34" charset="0"/>
                <a:ea typeface="ＭＳ Ｐゴシック" pitchFamily="34" charset="-128"/>
                <a:sym typeface="Wingdings" panose="05000000000000000000" pitchFamily="2" charset="2"/>
              </a:rPr>
              <a:t> chemical energy </a:t>
            </a:r>
            <a:r>
              <a:rPr lang="en-US" sz="3600" b="1" dirty="0" smtClean="0">
                <a:latin typeface="Calibri" pitchFamily="34" charset="0"/>
                <a:ea typeface="ＭＳ Ｐゴシック" pitchFamily="34" charset="-128"/>
              </a:rPr>
              <a:t>used to make complex molecules </a:t>
            </a:r>
            <a:r>
              <a:rPr lang="en-US" sz="3200" b="1" dirty="0" smtClean="0">
                <a:solidFill>
                  <a:srgbClr val="FF0000"/>
                </a:solidFill>
                <a:latin typeface="Calibri" pitchFamily="34" charset="0"/>
                <a:ea typeface="ＭＳ Ｐゴシック" pitchFamily="34" charset="-128"/>
              </a:rPr>
              <a:t>(anabolic RX)</a:t>
            </a:r>
          </a:p>
        </p:txBody>
      </p:sp>
      <p:pic>
        <p:nvPicPr>
          <p:cNvPr id="24579" name="Picture 4" descr="D:\User Data\Desktop\infographic_05_03.jpg"/>
          <p:cNvPicPr>
            <a:picLocks noChangeAspect="1" noChangeArrowheads="1"/>
          </p:cNvPicPr>
          <p:nvPr/>
        </p:nvPicPr>
        <p:blipFill rotWithShape="1">
          <a:blip r:embed="rId3">
            <a:extLst>
              <a:ext uri="{28A0092B-C50C-407E-A947-70E740481C1C}">
                <a14:useLocalDpi xmlns:a14="http://schemas.microsoft.com/office/drawing/2010/main" val="0"/>
              </a:ext>
            </a:extLst>
          </a:blip>
          <a:srcRect l="3181" t="8237" r="34247" b="31694"/>
          <a:stretch/>
        </p:blipFill>
        <p:spPr bwMode="auto">
          <a:xfrm>
            <a:off x="438150" y="2514600"/>
            <a:ext cx="449580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334000" y="2209800"/>
            <a:ext cx="3048000" cy="40572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igure_09_01b"/>
          <p:cNvPicPr>
            <a:picLocks noChangeAspect="1" noChangeArrowheads="1"/>
          </p:cNvPicPr>
          <p:nvPr/>
        </p:nvPicPr>
        <p:blipFill>
          <a:blip r:embed="rId3"/>
          <a:srcRect t="5781" b="5932"/>
          <a:stretch>
            <a:fillRect/>
          </a:stretch>
        </p:blipFill>
        <p:spPr bwMode="auto">
          <a:xfrm>
            <a:off x="0" y="914400"/>
            <a:ext cx="3810000" cy="2477421"/>
          </a:xfrm>
          <a:prstGeom prst="rect">
            <a:avLst/>
          </a:prstGeom>
          <a:noFill/>
          <a:ln w="9525">
            <a:noFill/>
            <a:miter lim="800000"/>
            <a:headEnd/>
            <a:tailEnd/>
          </a:ln>
          <a:effectLst/>
        </p:spPr>
      </p:pic>
      <p:pic>
        <p:nvPicPr>
          <p:cNvPr id="3" name="Picture 2" descr="figure_09_01a"/>
          <p:cNvPicPr>
            <a:picLocks noChangeAspect="1" noChangeArrowheads="1"/>
          </p:cNvPicPr>
          <p:nvPr/>
        </p:nvPicPr>
        <p:blipFill>
          <a:blip r:embed="rId4"/>
          <a:srcRect l="13398" t="27311" r="12110" b="12185"/>
          <a:stretch>
            <a:fillRect/>
          </a:stretch>
        </p:blipFill>
        <p:spPr bwMode="auto">
          <a:xfrm>
            <a:off x="2209800" y="4664266"/>
            <a:ext cx="4223760" cy="1215471"/>
          </a:xfrm>
          <a:prstGeom prst="rect">
            <a:avLst/>
          </a:prstGeom>
          <a:noFill/>
          <a:ln w="9525">
            <a:noFill/>
            <a:miter lim="800000"/>
            <a:headEnd/>
            <a:tailEnd/>
          </a:ln>
          <a:effectLst/>
        </p:spPr>
      </p:pic>
      <p:sp>
        <p:nvSpPr>
          <p:cNvPr id="4" name="Title 1"/>
          <p:cNvSpPr txBox="1">
            <a:spLocks/>
          </p:cNvSpPr>
          <p:nvPr/>
        </p:nvSpPr>
        <p:spPr>
          <a:xfrm>
            <a:off x="57150" y="3733800"/>
            <a:ext cx="8229600" cy="58848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t>Photosynthesis </a:t>
            </a:r>
            <a:r>
              <a:rPr lang="en-US" sz="2000" dirty="0" smtClean="0">
                <a:solidFill>
                  <a:srgbClr val="FF0000"/>
                </a:solidFill>
              </a:rPr>
              <a:t>(one of two opposite paths)</a:t>
            </a:r>
          </a:p>
        </p:txBody>
      </p:sp>
      <p:sp>
        <p:nvSpPr>
          <p:cNvPr id="5" name="Title 1"/>
          <p:cNvSpPr txBox="1">
            <a:spLocks/>
          </p:cNvSpPr>
          <p:nvPr/>
        </p:nvSpPr>
        <p:spPr>
          <a:xfrm>
            <a:off x="304800" y="228600"/>
            <a:ext cx="8229600" cy="58848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200" dirty="0" smtClean="0">
                <a:solidFill>
                  <a:srgbClr val="FF0000"/>
                </a:solidFill>
              </a:rPr>
              <a:t>Nutrients cycle, energy passes through</a:t>
            </a:r>
          </a:p>
        </p:txBody>
      </p:sp>
      <p:pic>
        <p:nvPicPr>
          <p:cNvPr id="6" name="Picture 2" descr="F:\BSC 1005 - Survey\resources\jpgs labled\ch08\figure_08_02b_nb.jpg"/>
          <p:cNvPicPr>
            <a:picLocks noChangeAspect="1" noChangeArrowheads="1"/>
          </p:cNvPicPr>
          <p:nvPr/>
        </p:nvPicPr>
        <p:blipFill rotWithShape="1">
          <a:blip r:embed="rId5"/>
          <a:srcRect t="19867" b="6658"/>
          <a:stretch/>
        </p:blipFill>
        <p:spPr bwMode="auto">
          <a:xfrm>
            <a:off x="3915366" y="841893"/>
            <a:ext cx="5228634" cy="2286000"/>
          </a:xfrm>
          <a:prstGeom prst="rect">
            <a:avLst/>
          </a:prstGeom>
          <a:noFill/>
        </p:spPr>
      </p:pic>
      <p:sp>
        <p:nvSpPr>
          <p:cNvPr id="2" name="Rectangle 1"/>
          <p:cNvSpPr/>
          <p:nvPr/>
        </p:nvSpPr>
        <p:spPr>
          <a:xfrm>
            <a:off x="3352800" y="6308534"/>
            <a:ext cx="1851789" cy="369332"/>
          </a:xfrm>
          <a:prstGeom prst="rect">
            <a:avLst/>
          </a:prstGeom>
        </p:spPr>
        <p:txBody>
          <a:bodyPr wrap="none">
            <a:spAutoFit/>
          </a:bodyPr>
          <a:lstStyle/>
          <a:p>
            <a:r>
              <a:rPr lang="en-US" dirty="0" smtClean="0"/>
              <a:t>Next </a:t>
            </a:r>
            <a:r>
              <a:rPr lang="en-US" dirty="0" err="1" smtClean="0"/>
              <a:t>powerpoint</a:t>
            </a:r>
            <a:endParaRPr lang="en-US" dirty="0"/>
          </a:p>
        </p:txBody>
      </p:sp>
      <p:sp>
        <p:nvSpPr>
          <p:cNvPr id="7" name="Down Arrow 6"/>
          <p:cNvSpPr/>
          <p:nvPr/>
        </p:nvSpPr>
        <p:spPr>
          <a:xfrm flipV="1">
            <a:off x="4207380" y="5879737"/>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854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80356"/>
            <a:ext cx="8229600" cy="1143000"/>
          </a:xfrm>
        </p:spPr>
        <p:txBody>
          <a:bodyPr/>
          <a:lstStyle/>
          <a:p>
            <a:pPr eaLnBrk="1" hangingPunct="1"/>
            <a:r>
              <a:rPr lang="en-US" dirty="0" smtClean="0"/>
              <a:t>Energy: two major paths</a:t>
            </a:r>
          </a:p>
        </p:txBody>
      </p:sp>
      <p:sp>
        <p:nvSpPr>
          <p:cNvPr id="3" name="Content Placeholder 2"/>
          <p:cNvSpPr>
            <a:spLocks noGrp="1"/>
          </p:cNvSpPr>
          <p:nvPr>
            <p:ph idx="1"/>
          </p:nvPr>
        </p:nvSpPr>
        <p:spPr>
          <a:xfrm>
            <a:off x="38100" y="5486400"/>
            <a:ext cx="9182100" cy="1443366"/>
          </a:xfrm>
        </p:spPr>
        <p:txBody>
          <a:bodyPr>
            <a:normAutofit/>
          </a:bodyPr>
          <a:lstStyle/>
          <a:p>
            <a:pPr marL="0" indent="0" eaLnBrk="1" hangingPunct="1">
              <a:lnSpc>
                <a:spcPct val="90000"/>
              </a:lnSpc>
              <a:buNone/>
            </a:pPr>
            <a:r>
              <a:rPr lang="en-US" sz="2800" dirty="0" smtClean="0">
                <a:solidFill>
                  <a:srgbClr val="FF0000"/>
                </a:solidFill>
              </a:rPr>
              <a:t>BOTH PATHS USE ELECTRON TRANSPORT CHAINS</a:t>
            </a:r>
          </a:p>
          <a:p>
            <a:pPr lvl="1" eaLnBrk="1" hangingPunct="1">
              <a:lnSpc>
                <a:spcPct val="90000"/>
              </a:lnSpc>
            </a:pPr>
            <a:r>
              <a:rPr lang="en-US" sz="1800" dirty="0" smtClean="0"/>
              <a:t>Chloroplasts: Two smaller chains in photosynthesis</a:t>
            </a:r>
          </a:p>
          <a:p>
            <a:pPr lvl="1" eaLnBrk="1" hangingPunct="1">
              <a:lnSpc>
                <a:spcPct val="90000"/>
              </a:lnSpc>
            </a:pPr>
            <a:r>
              <a:rPr lang="en-US" sz="1800" dirty="0" smtClean="0"/>
              <a:t>Mitochondria: One longer chain in respiration</a:t>
            </a:r>
          </a:p>
        </p:txBody>
      </p:sp>
      <p:sp>
        <p:nvSpPr>
          <p:cNvPr id="7" name="Content Placeholder 2"/>
          <p:cNvSpPr txBox="1">
            <a:spLocks/>
          </p:cNvSpPr>
          <p:nvPr/>
        </p:nvSpPr>
        <p:spPr bwMode="auto">
          <a:xfrm>
            <a:off x="38100" y="1065385"/>
            <a:ext cx="7658100" cy="5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kern="0" dirty="0" smtClean="0"/>
              <a:t>Photosynthesis &amp; Respiration:</a:t>
            </a:r>
            <a:endParaRPr lang="en-US" sz="2800" kern="0" dirty="0" smtClean="0">
              <a:solidFill>
                <a:srgbClr val="FF0000"/>
              </a:solidFill>
            </a:endParaRPr>
          </a:p>
        </p:txBody>
      </p:sp>
      <p:sp>
        <p:nvSpPr>
          <p:cNvPr id="9" name="Content Placeholder 2"/>
          <p:cNvSpPr txBox="1">
            <a:spLocks/>
          </p:cNvSpPr>
          <p:nvPr/>
        </p:nvSpPr>
        <p:spPr bwMode="auto">
          <a:xfrm>
            <a:off x="5562600" y="1024468"/>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kern="0" dirty="0" smtClean="0"/>
              <a:t>Plants DO BOTH</a:t>
            </a:r>
            <a:endParaRPr lang="en-US" sz="2800" kern="0" dirty="0" smtClean="0">
              <a:solidFill>
                <a:srgbClr val="FF0000"/>
              </a:solidFill>
            </a:endParaRPr>
          </a:p>
        </p:txBody>
      </p:sp>
      <p:pic>
        <p:nvPicPr>
          <p:cNvPr id="2" name="Picture 1"/>
          <p:cNvPicPr>
            <a:picLocks noChangeAspect="1"/>
          </p:cNvPicPr>
          <p:nvPr/>
        </p:nvPicPr>
        <p:blipFill>
          <a:blip r:embed="rId2"/>
          <a:stretch>
            <a:fillRect/>
          </a:stretch>
        </p:blipFill>
        <p:spPr>
          <a:xfrm>
            <a:off x="437082" y="1590776"/>
            <a:ext cx="8591550" cy="3714750"/>
          </a:xfrm>
          <a:prstGeom prst="rect">
            <a:avLst/>
          </a:prstGeom>
        </p:spPr>
      </p:pic>
    </p:spTree>
    <p:extLst>
      <p:ext uri="{BB962C8B-B14F-4D97-AF65-F5344CB8AC3E}">
        <p14:creationId xmlns:p14="http://schemas.microsoft.com/office/powerpoint/2010/main" val="474150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588487"/>
          </a:xfrm>
        </p:spPr>
        <p:txBody>
          <a:bodyPr/>
          <a:lstStyle/>
          <a:p>
            <a:pPr eaLnBrk="1" hangingPunct="1"/>
            <a:r>
              <a:rPr lang="en-US" dirty="0" smtClean="0"/>
              <a:t>Photosynthesis (producers)</a:t>
            </a:r>
          </a:p>
        </p:txBody>
      </p:sp>
      <p:sp>
        <p:nvSpPr>
          <p:cNvPr id="3" name="Content Placeholder 2"/>
          <p:cNvSpPr>
            <a:spLocks noGrp="1"/>
          </p:cNvSpPr>
          <p:nvPr>
            <p:ph idx="1"/>
          </p:nvPr>
        </p:nvSpPr>
        <p:spPr>
          <a:xfrm>
            <a:off x="491490" y="1066800"/>
            <a:ext cx="8229600" cy="4525963"/>
          </a:xfrm>
        </p:spPr>
        <p:txBody>
          <a:bodyPr>
            <a:normAutofit/>
          </a:bodyPr>
          <a:lstStyle/>
          <a:p>
            <a:pPr eaLnBrk="1" hangingPunct="1">
              <a:lnSpc>
                <a:spcPct val="90000"/>
              </a:lnSpc>
            </a:pPr>
            <a:r>
              <a:rPr lang="en-US" sz="3000" dirty="0" smtClean="0">
                <a:solidFill>
                  <a:srgbClr val="FF0000"/>
                </a:solidFill>
              </a:rPr>
              <a:t>most ecosystems based on photosynthesis</a:t>
            </a:r>
          </a:p>
          <a:p>
            <a:pPr eaLnBrk="1" hangingPunct="1">
              <a:lnSpc>
                <a:spcPct val="90000"/>
              </a:lnSpc>
            </a:pPr>
            <a:endParaRPr lang="en-US" sz="3000" dirty="0">
              <a:solidFill>
                <a:srgbClr val="FF0000"/>
              </a:solidFill>
            </a:endParaRPr>
          </a:p>
          <a:p>
            <a:pPr eaLnBrk="1" hangingPunct="1">
              <a:lnSpc>
                <a:spcPct val="90000"/>
              </a:lnSpc>
            </a:pPr>
            <a:endParaRPr lang="en-US" sz="3000" dirty="0" smtClean="0">
              <a:solidFill>
                <a:srgbClr val="FF0000"/>
              </a:solidFill>
            </a:endParaRPr>
          </a:p>
          <a:p>
            <a:pPr eaLnBrk="1" hangingPunct="1">
              <a:lnSpc>
                <a:spcPct val="90000"/>
              </a:lnSpc>
            </a:pPr>
            <a:endParaRPr lang="en-US" sz="3000" dirty="0">
              <a:solidFill>
                <a:srgbClr val="FF0000"/>
              </a:solidFill>
            </a:endParaRPr>
          </a:p>
          <a:p>
            <a:pPr marL="0" indent="0" eaLnBrk="1" hangingPunct="1">
              <a:lnSpc>
                <a:spcPct val="90000"/>
              </a:lnSpc>
              <a:buNone/>
            </a:pPr>
            <a:endParaRPr lang="en-US" sz="3000" dirty="0" smtClean="0">
              <a:solidFill>
                <a:srgbClr val="FF0000"/>
              </a:solidFill>
            </a:endParaRPr>
          </a:p>
          <a:p>
            <a:pPr eaLnBrk="1" hangingPunct="1">
              <a:lnSpc>
                <a:spcPct val="90000"/>
              </a:lnSpc>
            </a:pPr>
            <a:r>
              <a:rPr lang="en-US" sz="3000" dirty="0" err="1" smtClean="0"/>
              <a:t>Photosynthesizers</a:t>
            </a:r>
            <a:r>
              <a:rPr lang="en-US" sz="3000" dirty="0" smtClean="0"/>
              <a:t> are </a:t>
            </a:r>
            <a:r>
              <a:rPr lang="en-US" sz="3000" b="1" dirty="0" smtClean="0"/>
              <a:t>producers</a:t>
            </a:r>
          </a:p>
          <a:p>
            <a:pPr eaLnBrk="1" hangingPunct="1">
              <a:lnSpc>
                <a:spcPct val="90000"/>
              </a:lnSpc>
            </a:pPr>
            <a:r>
              <a:rPr lang="en-US" sz="3000" b="1" dirty="0" smtClean="0"/>
              <a:t>Consumers</a:t>
            </a:r>
            <a:r>
              <a:rPr lang="en-US" sz="3000" dirty="0" smtClean="0"/>
              <a:t> must eat </a:t>
            </a:r>
            <a:endParaRPr lang="en-US" sz="3000" b="1" dirty="0" smtClean="0"/>
          </a:p>
          <a:p>
            <a:pPr eaLnBrk="1" hangingPunct="1">
              <a:lnSpc>
                <a:spcPct val="90000"/>
              </a:lnSpc>
            </a:pPr>
            <a:endParaRPr lang="en-US" sz="3000" dirty="0" smtClean="0"/>
          </a:p>
        </p:txBody>
      </p:sp>
      <p:pic>
        <p:nvPicPr>
          <p:cNvPr id="1026" name="Picture 2" descr="http://sciencewithme.com/wp-content/uploads/2010/11/photosynthesis_3.jpg"/>
          <p:cNvPicPr>
            <a:picLocks noChangeAspect="1" noChangeArrowheads="1"/>
          </p:cNvPicPr>
          <p:nvPr/>
        </p:nvPicPr>
        <p:blipFill rotWithShape="1">
          <a:blip r:embed="rId2">
            <a:extLst>
              <a:ext uri="{28A0092B-C50C-407E-A947-70E740481C1C}">
                <a14:useLocalDpi xmlns:a14="http://schemas.microsoft.com/office/drawing/2010/main" val="0"/>
              </a:ext>
            </a:extLst>
          </a:blip>
          <a:srcRect t="6400" b="10400"/>
          <a:stretch/>
        </p:blipFill>
        <p:spPr bwMode="auto">
          <a:xfrm>
            <a:off x="685800" y="1524000"/>
            <a:ext cx="285749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logycorner.com/resources/photosynthesis-overvi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6860"/>
            <a:ext cx="2867596" cy="2002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bs.org/safarchive/images/img_5cool/galapagos/act5_consum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290" y="4213543"/>
            <a:ext cx="29718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03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97379" y="-296862"/>
            <a:ext cx="8229600" cy="1143000"/>
          </a:xfrm>
        </p:spPr>
        <p:txBody>
          <a:bodyPr/>
          <a:lstStyle/>
          <a:p>
            <a:pPr eaLnBrk="1" hangingPunct="1"/>
            <a:r>
              <a:rPr lang="en-US" sz="4000" dirty="0" smtClean="0"/>
              <a:t>Producers (</a:t>
            </a:r>
            <a:r>
              <a:rPr lang="en-US" sz="4000" dirty="0" err="1" smtClean="0"/>
              <a:t>autotrophs</a:t>
            </a:r>
            <a:r>
              <a:rPr lang="en-US" sz="4000" dirty="0" smtClean="0"/>
              <a:t>)</a:t>
            </a:r>
          </a:p>
        </p:txBody>
      </p:sp>
      <p:sp>
        <p:nvSpPr>
          <p:cNvPr id="27650" name="Content Placeholder 2"/>
          <p:cNvSpPr>
            <a:spLocks noGrp="1"/>
          </p:cNvSpPr>
          <p:nvPr>
            <p:ph idx="1"/>
          </p:nvPr>
        </p:nvSpPr>
        <p:spPr>
          <a:xfrm>
            <a:off x="457200" y="841318"/>
            <a:ext cx="8305800" cy="1668462"/>
          </a:xfrm>
        </p:spPr>
        <p:txBody>
          <a:bodyPr/>
          <a:lstStyle/>
          <a:p>
            <a:pPr eaLnBrk="1" hangingPunct="1">
              <a:lnSpc>
                <a:spcPct val="90000"/>
              </a:lnSpc>
            </a:pPr>
            <a:r>
              <a:rPr lang="en-US" sz="3000" dirty="0" smtClean="0"/>
              <a:t>Take energy from the environment, store it in molecules they make </a:t>
            </a:r>
          </a:p>
          <a:p>
            <a:pPr lvl="2" eaLnBrk="1" hangingPunct="1">
              <a:lnSpc>
                <a:spcPct val="90000"/>
              </a:lnSpc>
              <a:buNone/>
            </a:pPr>
            <a:r>
              <a:rPr lang="en-US" sz="2200" dirty="0" smtClean="0"/>
              <a:t>Chemosynthesis – less common</a:t>
            </a:r>
          </a:p>
          <a:p>
            <a:pPr lvl="2" eaLnBrk="1" hangingPunct="1">
              <a:lnSpc>
                <a:spcPct val="90000"/>
              </a:lnSpc>
              <a:buNone/>
            </a:pPr>
            <a:r>
              <a:rPr lang="en-US" sz="2200" dirty="0" smtClean="0"/>
              <a:t>Photosynthesis =   </a:t>
            </a:r>
            <a:r>
              <a:rPr lang="en-US" sz="2200" dirty="0" smtClean="0">
                <a:solidFill>
                  <a:srgbClr val="FF0000"/>
                </a:solidFill>
              </a:rPr>
              <a:t>uses light to make sugar (it is G3P!!!)</a:t>
            </a:r>
            <a:endParaRPr lang="en-US" sz="2200" dirty="0" smtClean="0"/>
          </a:p>
        </p:txBody>
      </p:sp>
      <p:pic>
        <p:nvPicPr>
          <p:cNvPr id="5" name="Picture 4" descr="D:\User Data\Desktop\infographic_05_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96" t="76827" b="6512"/>
          <a:stretch/>
        </p:blipFill>
        <p:spPr bwMode="auto">
          <a:xfrm>
            <a:off x="59673" y="3886200"/>
            <a:ext cx="9084327" cy="13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52400" y="3007490"/>
            <a:ext cx="591054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3000" kern="0" dirty="0" smtClean="0"/>
              <a:t>Photosynthesis  Overview:</a:t>
            </a:r>
          </a:p>
          <a:p>
            <a:pPr marL="0" indent="0" eaLnBrk="1" hangingPunct="1">
              <a:lnSpc>
                <a:spcPct val="90000"/>
              </a:lnSpc>
              <a:buNone/>
            </a:pPr>
            <a:r>
              <a:rPr lang="en-US" sz="2600" kern="0" dirty="0" smtClean="0">
                <a:solidFill>
                  <a:srgbClr val="FF0000"/>
                </a:solidFill>
              </a:rPr>
              <a:t>Inputs</a:t>
            </a:r>
          </a:p>
        </p:txBody>
      </p:sp>
      <p:sp>
        <p:nvSpPr>
          <p:cNvPr id="7" name="Content Placeholder 2"/>
          <p:cNvSpPr txBox="1">
            <a:spLocks/>
          </p:cNvSpPr>
          <p:nvPr/>
        </p:nvSpPr>
        <p:spPr bwMode="auto">
          <a:xfrm>
            <a:off x="5562600" y="3532159"/>
            <a:ext cx="297110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90000"/>
              </a:lnSpc>
              <a:buFontTx/>
              <a:buNone/>
            </a:pPr>
            <a:r>
              <a:rPr lang="en-US" sz="2600" kern="0" dirty="0" smtClean="0">
                <a:solidFill>
                  <a:srgbClr val="FF0000"/>
                </a:solidFill>
              </a:rPr>
              <a:t>Outputs</a:t>
            </a:r>
          </a:p>
        </p:txBody>
      </p:sp>
      <p:sp>
        <p:nvSpPr>
          <p:cNvPr id="8" name="Content Placeholder 2"/>
          <p:cNvSpPr txBox="1">
            <a:spLocks/>
          </p:cNvSpPr>
          <p:nvPr/>
        </p:nvSpPr>
        <p:spPr bwMode="auto">
          <a:xfrm>
            <a:off x="873777" y="533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eaLnBrk="1" hangingPunct="1">
              <a:lnSpc>
                <a:spcPct val="90000"/>
              </a:lnSpc>
              <a:buFontTx/>
              <a:buNone/>
            </a:pPr>
            <a:endParaRPr lang="en-US" sz="1200" kern="0" dirty="0" smtClean="0"/>
          </a:p>
          <a:p>
            <a:pPr eaLnBrk="1" hangingPunct="1">
              <a:lnSpc>
                <a:spcPct val="90000"/>
              </a:lnSpc>
            </a:pPr>
            <a:r>
              <a:rPr lang="en-US" sz="3000" kern="0" dirty="0" smtClean="0"/>
              <a:t>Use own sugars for their OWN respiration</a:t>
            </a:r>
          </a:p>
          <a:p>
            <a:pPr lvl="2" eaLnBrk="1" hangingPunct="1">
              <a:lnSpc>
                <a:spcPct val="90000"/>
              </a:lnSpc>
              <a:buFontTx/>
              <a:buNone/>
            </a:pPr>
            <a:r>
              <a:rPr lang="en-US" sz="2200" kern="0" dirty="0" smtClean="0">
                <a:solidFill>
                  <a:srgbClr val="FF0000"/>
                </a:solidFill>
              </a:rPr>
              <a:t>Eukaryotes use mitochondria </a:t>
            </a:r>
            <a:r>
              <a:rPr lang="en-US" sz="2200" kern="0" dirty="0" smtClean="0"/>
              <a:t>for respiration</a:t>
            </a:r>
          </a:p>
        </p:txBody>
      </p:sp>
      <p:sp>
        <p:nvSpPr>
          <p:cNvPr id="9" name="Down Arrow 8"/>
          <p:cNvSpPr/>
          <p:nvPr/>
        </p:nvSpPr>
        <p:spPr>
          <a:xfrm>
            <a:off x="7924800" y="2590800"/>
            <a:ext cx="304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0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Molecular Energy Carriers: ATP</a:t>
            </a:r>
          </a:p>
        </p:txBody>
      </p:sp>
      <p:sp>
        <p:nvSpPr>
          <p:cNvPr id="3" name="Content Placeholder 2"/>
          <p:cNvSpPr>
            <a:spLocks noGrp="1"/>
          </p:cNvSpPr>
          <p:nvPr>
            <p:ph idx="1"/>
          </p:nvPr>
        </p:nvSpPr>
        <p:spPr/>
        <p:txBody>
          <a:bodyPr>
            <a:normAutofit/>
          </a:bodyPr>
          <a:lstStyle/>
          <a:p>
            <a:pPr eaLnBrk="1" hangingPunct="1">
              <a:lnSpc>
                <a:spcPct val="90000"/>
              </a:lnSpc>
              <a:buNone/>
            </a:pPr>
            <a:r>
              <a:rPr lang="en-US" dirty="0" smtClean="0"/>
              <a:t>Adenosine </a:t>
            </a:r>
            <a:r>
              <a:rPr lang="en-US" dirty="0" err="1" smtClean="0"/>
              <a:t>triphosphate</a:t>
            </a:r>
            <a:r>
              <a:rPr lang="en-US" dirty="0" smtClean="0"/>
              <a:t> (ATP) </a:t>
            </a:r>
          </a:p>
          <a:p>
            <a:pPr lvl="2" eaLnBrk="1" hangingPunct="1">
              <a:lnSpc>
                <a:spcPct val="90000"/>
              </a:lnSpc>
              <a:buNone/>
            </a:pPr>
            <a:r>
              <a:rPr lang="en-US" dirty="0" smtClean="0"/>
              <a:t>ATP is the main energy source of cell</a:t>
            </a:r>
          </a:p>
          <a:p>
            <a:pPr eaLnBrk="1" hangingPunct="1">
              <a:lnSpc>
                <a:spcPct val="90000"/>
              </a:lnSpc>
            </a:pPr>
            <a:endParaRPr lang="en-US" dirty="0" smtClean="0">
              <a:sym typeface="Wingdings" pitchFamily="2" charset="2"/>
            </a:endParaRPr>
          </a:p>
          <a:p>
            <a:pPr eaLnBrk="1" hangingPunct="1">
              <a:lnSpc>
                <a:spcPct val="90000"/>
              </a:lnSpc>
            </a:pPr>
            <a:r>
              <a:rPr lang="en-US" dirty="0" smtClean="0">
                <a:sym typeface="Wingdings" pitchFamily="2" charset="2"/>
              </a:rPr>
              <a:t>Requires energy</a:t>
            </a:r>
          </a:p>
          <a:p>
            <a:pPr lvl="1" eaLnBrk="1" hangingPunct="1">
              <a:lnSpc>
                <a:spcPct val="90000"/>
              </a:lnSpc>
            </a:pPr>
            <a:r>
              <a:rPr lang="en-US" dirty="0" smtClean="0">
                <a:sym typeface="Wingdings" pitchFamily="2" charset="2"/>
              </a:rPr>
              <a:t>Photosynthesis</a:t>
            </a:r>
          </a:p>
          <a:p>
            <a:pPr lvl="1" eaLnBrk="1" hangingPunct="1">
              <a:lnSpc>
                <a:spcPct val="90000"/>
              </a:lnSpc>
            </a:pPr>
            <a:r>
              <a:rPr lang="en-US" dirty="0" smtClean="0">
                <a:sym typeface="Wingdings" pitchFamily="2" charset="2"/>
              </a:rPr>
              <a:t>Respiration</a:t>
            </a:r>
          </a:p>
        </p:txBody>
      </p:sp>
      <p:pic>
        <p:nvPicPr>
          <p:cNvPr id="4" name="Picture 2" descr="unnumbered_09_p208a"/>
          <p:cNvPicPr>
            <a:picLocks noChangeAspect="1" noChangeArrowheads="1"/>
          </p:cNvPicPr>
          <p:nvPr/>
        </p:nvPicPr>
        <p:blipFill>
          <a:blip r:embed="rId2"/>
          <a:srcRect/>
          <a:stretch>
            <a:fillRect/>
          </a:stretch>
        </p:blipFill>
        <p:spPr bwMode="auto">
          <a:xfrm>
            <a:off x="3851875" y="2582604"/>
            <a:ext cx="4674287" cy="3974320"/>
          </a:xfrm>
          <a:prstGeom prst="rect">
            <a:avLst/>
          </a:prstGeom>
          <a:noFill/>
          <a:ln w="9525">
            <a:noFill/>
            <a:miter lim="800000"/>
            <a:headEnd/>
            <a:tailEnd/>
          </a:ln>
          <a:effectLst/>
        </p:spPr>
      </p:pic>
      <p:pic>
        <p:nvPicPr>
          <p:cNvPr id="5" name="Picture 2" descr="figure_09_02"/>
          <p:cNvPicPr>
            <a:picLocks noChangeAspect="1" noChangeArrowheads="1"/>
          </p:cNvPicPr>
          <p:nvPr/>
        </p:nvPicPr>
        <p:blipFill>
          <a:blip r:embed="rId3"/>
          <a:srcRect/>
          <a:stretch>
            <a:fillRect/>
          </a:stretch>
        </p:blipFill>
        <p:spPr bwMode="auto">
          <a:xfrm>
            <a:off x="812800" y="4678324"/>
            <a:ext cx="2753360" cy="2179676"/>
          </a:xfrm>
          <a:prstGeom prst="rect">
            <a:avLst/>
          </a:prstGeom>
          <a:noFill/>
          <a:ln w="9525">
            <a:noFill/>
            <a:miter lim="800000"/>
            <a:headEnd/>
            <a:tailEnd/>
          </a:ln>
          <a:effectLst/>
        </p:spPr>
      </p:pic>
    </p:spTree>
    <p:extLst>
      <p:ext uri="{BB962C8B-B14F-4D97-AF65-F5344CB8AC3E}">
        <p14:creationId xmlns:p14="http://schemas.microsoft.com/office/powerpoint/2010/main" val="2562937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447800" y="41910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5</a:t>
            </a:r>
          </a:p>
          <a:p>
            <a:pPr algn="ctr" eaLnBrk="0" hangingPunct="0">
              <a:lnSpc>
                <a:spcPct val="120000"/>
              </a:lnSpc>
            </a:pPr>
            <a:r>
              <a:rPr lang="en-US" sz="2800">
                <a:solidFill>
                  <a:srgbClr val="FFFFFE"/>
                </a:solidFill>
                <a:latin typeface="Verdana" pitchFamily="34" charset="0"/>
              </a:rPr>
              <a:t>Energy Flow and Photosynthesis</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Molecular Energy Carriers</a:t>
            </a:r>
          </a:p>
        </p:txBody>
      </p:sp>
      <p:sp>
        <p:nvSpPr>
          <p:cNvPr id="22530" name="Content Placeholder 2"/>
          <p:cNvSpPr>
            <a:spLocks noGrp="1"/>
          </p:cNvSpPr>
          <p:nvPr>
            <p:ph idx="1"/>
          </p:nvPr>
        </p:nvSpPr>
        <p:spPr>
          <a:xfrm>
            <a:off x="457200" y="1230549"/>
            <a:ext cx="8229600" cy="4525963"/>
          </a:xfrm>
        </p:spPr>
        <p:txBody>
          <a:bodyPr/>
          <a:lstStyle/>
          <a:p>
            <a:pPr eaLnBrk="1" hangingPunct="1"/>
            <a:r>
              <a:rPr lang="en-US" dirty="0" smtClean="0"/>
              <a:t>ATP (used for MANY types of reactions)</a:t>
            </a:r>
          </a:p>
          <a:p>
            <a:pPr eaLnBrk="1" hangingPunct="1"/>
            <a:endParaRPr lang="en-US" dirty="0"/>
          </a:p>
          <a:p>
            <a:pPr eaLnBrk="1" hangingPunct="1"/>
            <a:r>
              <a:rPr lang="en-US" dirty="0" smtClean="0"/>
              <a:t>NADPH (some energy for anabolic reactions)</a:t>
            </a:r>
          </a:p>
          <a:p>
            <a:pPr eaLnBrk="1" hangingPunct="1"/>
            <a:endParaRPr lang="en-US" dirty="0"/>
          </a:p>
          <a:p>
            <a:pPr eaLnBrk="1" hangingPunct="1"/>
            <a:r>
              <a:rPr lang="en-US" dirty="0" smtClean="0"/>
              <a:t>NADH (absorbs energy released in catabolic)</a:t>
            </a:r>
          </a:p>
        </p:txBody>
      </p:sp>
    </p:spTree>
    <p:extLst>
      <p:ext uri="{BB962C8B-B14F-4D97-AF65-F5344CB8AC3E}">
        <p14:creationId xmlns:p14="http://schemas.microsoft.com/office/powerpoint/2010/main" val="395279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NADPH &amp; NADH</a:t>
            </a:r>
          </a:p>
        </p:txBody>
      </p:sp>
      <p:sp>
        <p:nvSpPr>
          <p:cNvPr id="22530" name="Content Placeholder 2"/>
          <p:cNvSpPr>
            <a:spLocks noGrp="1"/>
          </p:cNvSpPr>
          <p:nvPr>
            <p:ph idx="1"/>
          </p:nvPr>
        </p:nvSpPr>
        <p:spPr>
          <a:xfrm>
            <a:off x="457200" y="1230549"/>
            <a:ext cx="8229600" cy="4525963"/>
          </a:xfrm>
        </p:spPr>
        <p:txBody>
          <a:bodyPr/>
          <a:lstStyle/>
          <a:p>
            <a:pPr lvl="1" eaLnBrk="1" hangingPunct="1"/>
            <a:r>
              <a:rPr lang="en-US" dirty="0" smtClean="0"/>
              <a:t>NADPH: electrons &amp; hydrogen to </a:t>
            </a:r>
            <a:r>
              <a:rPr lang="en-US" dirty="0" smtClean="0">
                <a:solidFill>
                  <a:srgbClr val="FF0000"/>
                </a:solidFill>
              </a:rPr>
              <a:t>a</a:t>
            </a:r>
            <a:r>
              <a:rPr lang="en-US" dirty="0" smtClean="0"/>
              <a:t>nabolic react. </a:t>
            </a:r>
          </a:p>
          <a:p>
            <a:pPr lvl="1" eaLnBrk="1" hangingPunct="1"/>
            <a:endParaRPr lang="en-US" dirty="0" smtClean="0"/>
          </a:p>
          <a:p>
            <a:pPr lvl="1" eaLnBrk="1" hangingPunct="1"/>
            <a:r>
              <a:rPr lang="en-US" dirty="0" smtClean="0"/>
              <a:t>NADH:  picks up electrons and hydrogen released from </a:t>
            </a:r>
            <a:r>
              <a:rPr lang="en-US" dirty="0" smtClean="0">
                <a:solidFill>
                  <a:srgbClr val="FF0000"/>
                </a:solidFill>
              </a:rPr>
              <a:t>c</a:t>
            </a:r>
            <a:r>
              <a:rPr lang="en-US" dirty="0" smtClean="0"/>
              <a:t>atabolic reactions</a:t>
            </a:r>
          </a:p>
        </p:txBody>
      </p:sp>
      <p:pic>
        <p:nvPicPr>
          <p:cNvPr id="4" name="Picture 2" descr="unnumbered_09_p208b"/>
          <p:cNvPicPr>
            <a:picLocks noChangeAspect="1" noChangeArrowheads="1"/>
          </p:cNvPicPr>
          <p:nvPr/>
        </p:nvPicPr>
        <p:blipFill rotWithShape="1">
          <a:blip r:embed="rId2"/>
          <a:srcRect b="15907"/>
          <a:stretch/>
        </p:blipFill>
        <p:spPr bwMode="auto">
          <a:xfrm>
            <a:off x="885216" y="3839358"/>
            <a:ext cx="7542246" cy="2101979"/>
          </a:xfrm>
          <a:prstGeom prst="rect">
            <a:avLst/>
          </a:prstGeom>
          <a:noFill/>
          <a:ln w="9525">
            <a:noFill/>
            <a:miter lim="800000"/>
            <a:headEnd/>
            <a:tailEnd/>
          </a:ln>
          <a:effectLst/>
        </p:spPr>
      </p:pic>
    </p:spTree>
    <p:extLst>
      <p:ext uri="{BB962C8B-B14F-4D97-AF65-F5344CB8AC3E}">
        <p14:creationId xmlns:p14="http://schemas.microsoft.com/office/powerpoint/2010/main" val="1188976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152400"/>
            <a:ext cx="8229600" cy="609600"/>
          </a:xfrm>
        </p:spPr>
        <p:txBody>
          <a:bodyPr>
            <a:normAutofit fontScale="90000"/>
          </a:bodyPr>
          <a:lstStyle/>
          <a:p>
            <a:pPr eaLnBrk="1" hangingPunct="1"/>
            <a:r>
              <a:rPr lang="en-US" sz="4000" dirty="0" smtClean="0"/>
              <a:t>Leaves</a:t>
            </a:r>
          </a:p>
        </p:txBody>
      </p:sp>
      <p:sp>
        <p:nvSpPr>
          <p:cNvPr id="3" name="Content Placeholder 2"/>
          <p:cNvSpPr>
            <a:spLocks noGrp="1"/>
          </p:cNvSpPr>
          <p:nvPr>
            <p:ph idx="1"/>
          </p:nvPr>
        </p:nvSpPr>
        <p:spPr>
          <a:xfrm>
            <a:off x="446314" y="914400"/>
            <a:ext cx="4430486" cy="5791200"/>
          </a:xfrm>
        </p:spPr>
        <p:txBody>
          <a:bodyPr rtlCol="0">
            <a:normAutofit fontScale="92500" lnSpcReduction="10000"/>
          </a:bodyPr>
          <a:lstStyle/>
          <a:p>
            <a:pPr eaLnBrk="1" fontAlgn="auto" hangingPunct="1">
              <a:spcAft>
                <a:spcPts val="0"/>
              </a:spcAft>
              <a:buFont typeface="Arial"/>
              <a:buChar char="•"/>
              <a:defRPr/>
            </a:pPr>
            <a:r>
              <a:rPr lang="en-US" b="1" dirty="0" smtClean="0"/>
              <a:t>Stomata</a:t>
            </a:r>
            <a:r>
              <a:rPr lang="en-US" dirty="0" smtClean="0"/>
              <a:t> – how plants “breath”</a:t>
            </a:r>
          </a:p>
          <a:p>
            <a:pPr lvl="1" eaLnBrk="1" fontAlgn="auto" hangingPunct="1">
              <a:spcAft>
                <a:spcPts val="0"/>
              </a:spcAft>
              <a:buNone/>
              <a:defRPr/>
            </a:pPr>
            <a:r>
              <a:rPr lang="en-US" dirty="0" smtClean="0"/>
              <a:t>Take in </a:t>
            </a:r>
            <a:r>
              <a:rPr lang="en-US" dirty="0" smtClean="0">
                <a:solidFill>
                  <a:srgbClr val="FF0000"/>
                </a:solidFill>
              </a:rPr>
              <a:t>CO2</a:t>
            </a:r>
            <a:r>
              <a:rPr lang="en-US" dirty="0" smtClean="0"/>
              <a:t>, release O2  (opposite of respiration) </a:t>
            </a:r>
            <a:r>
              <a:rPr lang="en-US" sz="1800" dirty="0" smtClean="0">
                <a:solidFill>
                  <a:srgbClr val="FF0000"/>
                </a:solidFill>
              </a:rPr>
              <a:t>carbon dioxide to make sugars</a:t>
            </a:r>
          </a:p>
          <a:p>
            <a:pPr marL="0" indent="0" eaLnBrk="1" fontAlgn="auto" hangingPunct="1">
              <a:spcAft>
                <a:spcPts val="0"/>
              </a:spcAft>
              <a:buNone/>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Many cells full of Chloroplasts </a:t>
            </a:r>
          </a:p>
          <a:p>
            <a:pPr lvl="1" eaLnBrk="1" fontAlgn="auto" hangingPunct="1">
              <a:spcAft>
                <a:spcPts val="0"/>
              </a:spcAft>
              <a:buNone/>
              <a:defRPr/>
            </a:pPr>
            <a:r>
              <a:rPr lang="en-US" dirty="0" smtClean="0"/>
              <a:t>Photosynthesis organelle</a:t>
            </a:r>
          </a:p>
          <a:p>
            <a:pPr lvl="1" eaLnBrk="1" fontAlgn="auto" hangingPunct="1">
              <a:spcAft>
                <a:spcPts val="0"/>
              </a:spcAft>
              <a:buNone/>
              <a:defRPr/>
            </a:pPr>
            <a:r>
              <a:rPr lang="en-US" dirty="0" smtClean="0"/>
              <a:t>Calvin Cycle (sugar production) happens here</a:t>
            </a:r>
          </a:p>
        </p:txBody>
      </p:sp>
      <p:pic>
        <p:nvPicPr>
          <p:cNvPr id="3074" name="Picture 2" descr="https://davis-dais-2012-13.wikispaces.com/file/view/leaf_xsection.jpg/294402776/leaf_xs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219200"/>
            <a:ext cx="4257675"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85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eaLnBrk="1" hangingPunct="1"/>
            <a:r>
              <a:rPr lang="en-US" sz="4000" dirty="0" smtClean="0"/>
              <a:t>Light: energy to make Carbohydrates</a:t>
            </a:r>
          </a:p>
        </p:txBody>
      </p:sp>
      <p:sp>
        <p:nvSpPr>
          <p:cNvPr id="25602" name="Content Placeholder 2"/>
          <p:cNvSpPr>
            <a:spLocks noGrp="1"/>
          </p:cNvSpPr>
          <p:nvPr>
            <p:ph idx="1"/>
          </p:nvPr>
        </p:nvSpPr>
        <p:spPr>
          <a:xfrm>
            <a:off x="457200" y="914400"/>
            <a:ext cx="8229600" cy="4525963"/>
          </a:xfrm>
        </p:spPr>
        <p:txBody>
          <a:bodyPr/>
          <a:lstStyle/>
          <a:p>
            <a:pPr eaLnBrk="1" hangingPunct="1"/>
            <a:r>
              <a:rPr lang="en-US" b="1" dirty="0" smtClean="0"/>
              <a:t>Chloroplast – </a:t>
            </a:r>
            <a:r>
              <a:rPr lang="en-US" dirty="0" smtClean="0"/>
              <a:t>photosynthesis organelles  for plant/algae</a:t>
            </a:r>
          </a:p>
          <a:p>
            <a:pPr eaLnBrk="1" hangingPunct="1"/>
            <a:endParaRPr lang="en-US" b="1" dirty="0" smtClean="0"/>
          </a:p>
          <a:p>
            <a:pPr eaLnBrk="1" hangingPunct="1"/>
            <a:endParaRPr lang="en-US" b="1" dirty="0"/>
          </a:p>
          <a:p>
            <a:pPr eaLnBrk="1" hangingPunct="1"/>
            <a:endParaRPr lang="en-US" b="1" dirty="0" smtClean="0"/>
          </a:p>
          <a:p>
            <a:pPr eaLnBrk="1" hangingPunct="1"/>
            <a:endParaRPr lang="en-US" b="1" dirty="0"/>
          </a:p>
          <a:p>
            <a:pPr eaLnBrk="1" hangingPunct="1"/>
            <a:endParaRPr lang="en-US" b="1" dirty="0" smtClean="0"/>
          </a:p>
          <a:p>
            <a:pPr eaLnBrk="1" hangingPunct="1"/>
            <a:r>
              <a:rPr lang="en-US" dirty="0" smtClean="0"/>
              <a:t>Have </a:t>
            </a:r>
            <a:r>
              <a:rPr lang="en-US" b="1" dirty="0" smtClean="0"/>
              <a:t>chlorophyll</a:t>
            </a:r>
            <a:r>
              <a:rPr lang="en-US" dirty="0" smtClean="0"/>
              <a:t> to absorb light energy</a:t>
            </a:r>
          </a:p>
          <a:p>
            <a:pPr lvl="1" eaLnBrk="1" hangingPunct="1">
              <a:buNone/>
            </a:pPr>
            <a:r>
              <a:rPr lang="en-US" dirty="0" smtClean="0"/>
              <a:t>Light reactions – make energy molecules</a:t>
            </a:r>
          </a:p>
          <a:p>
            <a:pPr lvl="1" eaLnBrk="1" hangingPunct="1">
              <a:buNone/>
            </a:pPr>
            <a:r>
              <a:rPr lang="en-US" dirty="0" smtClean="0"/>
              <a:t>Calvin cycle – make sugars</a:t>
            </a:r>
          </a:p>
        </p:txBody>
      </p:sp>
      <p:pic>
        <p:nvPicPr>
          <p:cNvPr id="4" name="Picture 5" descr="D:\User Data\Desktop\infographic_05_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40" b="6512"/>
          <a:stretch/>
        </p:blipFill>
        <p:spPr bwMode="auto">
          <a:xfrm>
            <a:off x="2604449" y="1973500"/>
            <a:ext cx="4440690" cy="28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999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226219"/>
            <a:ext cx="8610600" cy="563562"/>
          </a:xfrm>
        </p:spPr>
        <p:txBody>
          <a:bodyPr/>
          <a:lstStyle/>
          <a:p>
            <a:pPr eaLnBrk="1" hangingPunct="1"/>
            <a:r>
              <a:rPr lang="en-US" sz="4000" b="1" dirty="0" smtClean="0">
                <a:latin typeface="Calibri" pitchFamily="34" charset="0"/>
                <a:ea typeface="ＭＳ Ｐゴシック" pitchFamily="34" charset="-128"/>
              </a:rPr>
              <a:t>Photosynthesis: </a:t>
            </a:r>
            <a:r>
              <a:rPr lang="en-US" sz="4000" b="1" dirty="0" smtClean="0">
                <a:solidFill>
                  <a:srgbClr val="FF0000"/>
                </a:solidFill>
                <a:latin typeface="Calibri" pitchFamily="34" charset="0"/>
                <a:ea typeface="ＭＳ Ｐゴシック" pitchFamily="34" charset="-128"/>
              </a:rPr>
              <a:t>a two stage process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36"/>
          <a:stretch/>
        </p:blipFill>
        <p:spPr>
          <a:xfrm>
            <a:off x="1130300" y="789781"/>
            <a:ext cx="7112000" cy="4739481"/>
          </a:xfrm>
          <a:prstGeom prst="rect">
            <a:avLst/>
          </a:prstGeom>
        </p:spPr>
      </p:pic>
      <p:sp>
        <p:nvSpPr>
          <p:cNvPr id="7" name="Title 1"/>
          <p:cNvSpPr txBox="1">
            <a:spLocks/>
          </p:cNvSpPr>
          <p:nvPr/>
        </p:nvSpPr>
        <p:spPr bwMode="auto">
          <a:xfrm>
            <a:off x="304800" y="5638800"/>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smtClean="0">
                <a:solidFill>
                  <a:srgbClr val="FF0000"/>
                </a:solidFill>
                <a:latin typeface="Calibri" pitchFamily="34" charset="0"/>
                <a:ea typeface="ＭＳ Ｐゴシック" pitchFamily="34" charset="-128"/>
              </a:rPr>
              <a:t>You must know “light reactions” and “Calvin Cycle”</a:t>
            </a:r>
          </a:p>
        </p:txBody>
      </p:sp>
    </p:spTree>
    <p:extLst>
      <p:ext uri="{BB962C8B-B14F-4D97-AF65-F5344CB8AC3E}">
        <p14:creationId xmlns:p14="http://schemas.microsoft.com/office/powerpoint/2010/main" val="4015905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Photosynthesis: </a:t>
            </a:r>
            <a:r>
              <a:rPr lang="en-US" sz="4000" dirty="0" smtClean="0">
                <a:solidFill>
                  <a:srgbClr val="FF0000"/>
                </a:solidFill>
              </a:rPr>
              <a:t>Two Stages</a:t>
            </a:r>
          </a:p>
        </p:txBody>
      </p:sp>
      <p:sp>
        <p:nvSpPr>
          <p:cNvPr id="3" name="Content Placeholder 2"/>
          <p:cNvSpPr>
            <a:spLocks noGrp="1"/>
          </p:cNvSpPr>
          <p:nvPr>
            <p:ph idx="1"/>
          </p:nvPr>
        </p:nvSpPr>
        <p:spPr/>
        <p:txBody>
          <a:bodyPr>
            <a:normAutofit lnSpcReduction="10000"/>
          </a:bodyPr>
          <a:lstStyle/>
          <a:p>
            <a:pPr marL="514350" indent="-514350" eaLnBrk="1" hangingPunct="1">
              <a:buNone/>
            </a:pPr>
            <a:r>
              <a:rPr lang="en-US" sz="3000" dirty="0" smtClean="0"/>
              <a:t>Photosynthesis stages:</a:t>
            </a:r>
          </a:p>
          <a:p>
            <a:pPr marL="971550" lvl="1" indent="-514350" eaLnBrk="1" hangingPunct="1">
              <a:buFont typeface="+mj-lt"/>
              <a:buAutoNum type="arabicPeriod"/>
            </a:pPr>
            <a:r>
              <a:rPr lang="en-US" sz="2600" dirty="0" smtClean="0"/>
              <a:t>Light reactions</a:t>
            </a:r>
          </a:p>
          <a:p>
            <a:pPr lvl="2" eaLnBrk="1" hangingPunct="1">
              <a:buNone/>
            </a:pPr>
            <a:r>
              <a:rPr lang="en-US" sz="2200" dirty="0" smtClean="0"/>
              <a:t>	</a:t>
            </a:r>
            <a:r>
              <a:rPr lang="en-US" sz="2600" dirty="0" smtClean="0"/>
              <a:t>Use light energy to make ATP, NADPH, and break water</a:t>
            </a:r>
          </a:p>
          <a:p>
            <a:pPr lvl="2" eaLnBrk="1" hangingPunct="1">
              <a:buNone/>
            </a:pPr>
            <a:r>
              <a:rPr lang="en-US" sz="2600" dirty="0" smtClean="0"/>
              <a:t>	broken water molecules: source of oxygen</a:t>
            </a:r>
          </a:p>
          <a:p>
            <a:pPr lvl="2" eaLnBrk="1" hangingPunct="1">
              <a:buNone/>
            </a:pPr>
            <a:endParaRPr lang="en-US" sz="2200" dirty="0" smtClean="0"/>
          </a:p>
          <a:p>
            <a:pPr marL="971550" lvl="1" indent="-514350" eaLnBrk="1" hangingPunct="1">
              <a:buFont typeface="+mj-lt"/>
              <a:buAutoNum type="arabicPeriod"/>
            </a:pPr>
            <a:r>
              <a:rPr lang="en-US" sz="2600" dirty="0" smtClean="0"/>
              <a:t>Calvin cycle</a:t>
            </a:r>
          </a:p>
          <a:p>
            <a:pPr lvl="2" eaLnBrk="1" hangingPunct="1">
              <a:buNone/>
            </a:pPr>
            <a:r>
              <a:rPr lang="en-US" dirty="0" smtClean="0"/>
              <a:t>CO2 </a:t>
            </a:r>
            <a:r>
              <a:rPr lang="en-US" dirty="0" smtClean="0">
                <a:sym typeface="Wingdings" pitchFamily="2" charset="2"/>
              </a:rPr>
              <a:t> </a:t>
            </a:r>
            <a:r>
              <a:rPr lang="en-US" dirty="0" smtClean="0">
                <a:solidFill>
                  <a:srgbClr val="FF0000"/>
                </a:solidFill>
                <a:sym typeface="Wingdings" pitchFamily="2" charset="2"/>
              </a:rPr>
              <a:t>sugar</a:t>
            </a:r>
            <a:r>
              <a:rPr lang="en-US" dirty="0" smtClean="0">
                <a:sym typeface="Wingdings" pitchFamily="2" charset="2"/>
              </a:rPr>
              <a:t> using energy from ATP and NADPH</a:t>
            </a:r>
          </a:p>
          <a:p>
            <a:pPr lvl="2" eaLnBrk="1" hangingPunct="1">
              <a:buNone/>
            </a:pPr>
            <a:endParaRPr lang="en-US" sz="2600" dirty="0" smtClean="0">
              <a:sym typeface="Wingdings" pitchFamily="2" charset="2"/>
            </a:endParaRPr>
          </a:p>
          <a:p>
            <a:pPr lvl="2" eaLnBrk="1" hangingPunct="1">
              <a:buNone/>
            </a:pPr>
            <a:r>
              <a:rPr lang="en-US" sz="2600" dirty="0" smtClean="0">
                <a:solidFill>
                  <a:srgbClr val="FF0000"/>
                </a:solidFill>
                <a:sym typeface="Wingdings" pitchFamily="2" charset="2"/>
              </a:rPr>
              <a:t>Entire ecosystem depends on this sugar!!!</a:t>
            </a:r>
            <a:endParaRPr lang="en-US" sz="2600" dirty="0" smtClean="0">
              <a:solidFill>
                <a:srgbClr val="FF0000"/>
              </a:solidFill>
            </a:endParaRPr>
          </a:p>
          <a:p>
            <a:pPr eaLnBrk="1" hangingPunct="1"/>
            <a:endParaRPr lang="en-US" sz="3000" dirty="0" smtClean="0"/>
          </a:p>
        </p:txBody>
      </p:sp>
    </p:spTree>
    <p:extLst>
      <p:ext uri="{BB962C8B-B14F-4D97-AF65-F5344CB8AC3E}">
        <p14:creationId xmlns:p14="http://schemas.microsoft.com/office/powerpoint/2010/main" val="1500656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Chloroplasts</a:t>
            </a:r>
          </a:p>
        </p:txBody>
      </p:sp>
      <p:sp>
        <p:nvSpPr>
          <p:cNvPr id="3" name="Content Placeholder 2"/>
          <p:cNvSpPr>
            <a:spLocks noGrp="1"/>
          </p:cNvSpPr>
          <p:nvPr>
            <p:ph idx="1"/>
          </p:nvPr>
        </p:nvSpPr>
        <p:spPr>
          <a:xfrm>
            <a:off x="457200" y="1235676"/>
            <a:ext cx="8229600" cy="4525963"/>
          </a:xfrm>
        </p:spPr>
        <p:txBody>
          <a:bodyPr rtlCol="0">
            <a:normAutofit/>
          </a:bodyPr>
          <a:lstStyle/>
          <a:p>
            <a:pPr eaLnBrk="1" fontAlgn="auto" hangingPunct="1">
              <a:spcAft>
                <a:spcPts val="0"/>
              </a:spcAft>
              <a:buFont typeface="Arial"/>
              <a:buChar char="•"/>
              <a:defRPr/>
            </a:pPr>
            <a:r>
              <a:rPr lang="en-US" dirty="0" smtClean="0"/>
              <a:t>Light reactions in </a:t>
            </a:r>
            <a:r>
              <a:rPr lang="en-US" b="1" dirty="0" smtClean="0">
                <a:solidFill>
                  <a:srgbClr val="FF0000"/>
                </a:solidFill>
              </a:rPr>
              <a:t>Thylakoids</a:t>
            </a:r>
          </a:p>
          <a:p>
            <a:pPr eaLnBrk="1" fontAlgn="auto" hangingPunct="1">
              <a:spcAft>
                <a:spcPts val="0"/>
              </a:spcAft>
              <a:buFont typeface="Arial"/>
              <a:buChar char="•"/>
              <a:defRPr/>
            </a:pPr>
            <a:r>
              <a:rPr lang="en-US" dirty="0" smtClean="0"/>
              <a:t>The Calvin cycle (CO2 </a:t>
            </a:r>
            <a:r>
              <a:rPr lang="en-US" dirty="0" smtClean="0">
                <a:sym typeface="Wingdings" pitchFamily="2" charset="2"/>
              </a:rPr>
              <a:t> sugar) </a:t>
            </a:r>
            <a:r>
              <a:rPr lang="en-US" dirty="0" smtClean="0"/>
              <a:t>in </a:t>
            </a:r>
            <a:r>
              <a:rPr lang="en-US" b="1" dirty="0" err="1" smtClean="0">
                <a:solidFill>
                  <a:srgbClr val="FF0000"/>
                </a:solidFill>
              </a:rPr>
              <a:t>stroma</a:t>
            </a:r>
            <a:endParaRPr lang="en-US" dirty="0">
              <a:solidFill>
                <a:srgbClr val="FF0000"/>
              </a:solidFill>
            </a:endParaRPr>
          </a:p>
        </p:txBody>
      </p:sp>
      <p:pic>
        <p:nvPicPr>
          <p:cNvPr id="116738" name="Picture 2" descr="F:\BSC 1005 - Survey\resources\jpgs labled\ch09\figure_09_06_02_nb.jpg"/>
          <p:cNvPicPr>
            <a:picLocks noChangeAspect="1" noChangeArrowheads="1"/>
          </p:cNvPicPr>
          <p:nvPr/>
        </p:nvPicPr>
        <p:blipFill>
          <a:blip r:embed="rId3"/>
          <a:srcRect t="29365" b="6523"/>
          <a:stretch>
            <a:fillRect/>
          </a:stretch>
        </p:blipFill>
        <p:spPr bwMode="auto">
          <a:xfrm>
            <a:off x="990600" y="3048000"/>
            <a:ext cx="6952323" cy="3398491"/>
          </a:xfrm>
          <a:prstGeom prst="rect">
            <a:avLst/>
          </a:prstGeom>
          <a:noFill/>
        </p:spPr>
      </p:pic>
      <p:sp>
        <p:nvSpPr>
          <p:cNvPr id="4" name="Rectangle 3"/>
          <p:cNvSpPr/>
          <p:nvPr/>
        </p:nvSpPr>
        <p:spPr>
          <a:xfrm>
            <a:off x="3752266" y="6261825"/>
            <a:ext cx="4562596" cy="369332"/>
          </a:xfrm>
          <a:prstGeom prst="rect">
            <a:avLst/>
          </a:prstGeom>
        </p:spPr>
        <p:txBody>
          <a:bodyPr wrap="none">
            <a:spAutoFit/>
          </a:bodyPr>
          <a:lstStyle/>
          <a:p>
            <a:r>
              <a:rPr lang="en-US" b="1" dirty="0" smtClean="0">
                <a:solidFill>
                  <a:srgbClr val="FF0000"/>
                </a:solidFill>
                <a:latin typeface="Calibri" pitchFamily="34" charset="0"/>
              </a:rPr>
              <a:t>Thylakoid space = where we put the hydrogen</a:t>
            </a:r>
            <a:endParaRPr lang="en-US" dirty="0"/>
          </a:p>
        </p:txBody>
      </p:sp>
    </p:spTree>
    <p:extLst>
      <p:ext uri="{BB962C8B-B14F-4D97-AF65-F5344CB8AC3E}">
        <p14:creationId xmlns:p14="http://schemas.microsoft.com/office/powerpoint/2010/main" val="3319331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First Stage: the light reactions</a:t>
            </a:r>
            <a:endParaRPr lang="en-US" dirty="0"/>
          </a:p>
        </p:txBody>
      </p:sp>
      <p:sp>
        <p:nvSpPr>
          <p:cNvPr id="3" name="Content Placeholder 2"/>
          <p:cNvSpPr>
            <a:spLocks noGrp="1"/>
          </p:cNvSpPr>
          <p:nvPr>
            <p:ph idx="1"/>
          </p:nvPr>
        </p:nvSpPr>
        <p:spPr>
          <a:xfrm>
            <a:off x="457200" y="1143000"/>
            <a:ext cx="8229600" cy="563562"/>
          </a:xfrm>
        </p:spPr>
        <p:txBody>
          <a:bodyPr/>
          <a:lstStyle/>
          <a:p>
            <a:pPr marL="0" indent="0">
              <a:buNone/>
            </a:pPr>
            <a:r>
              <a:rPr lang="en-US" dirty="0" smtClean="0"/>
              <a:t>This is where we make ATP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93"/>
          <a:stretch/>
        </p:blipFill>
        <p:spPr>
          <a:xfrm>
            <a:off x="914400" y="1905000"/>
            <a:ext cx="7112000" cy="4695825"/>
          </a:xfrm>
          <a:prstGeom prst="rect">
            <a:avLst/>
          </a:prstGeom>
        </p:spPr>
      </p:pic>
    </p:spTree>
    <p:extLst>
      <p:ext uri="{BB962C8B-B14F-4D97-AF65-F5344CB8AC3E}">
        <p14:creationId xmlns:p14="http://schemas.microsoft.com/office/powerpoint/2010/main" val="3774107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76200"/>
            <a:ext cx="8229600" cy="944563"/>
          </a:xfrm>
        </p:spPr>
        <p:txBody>
          <a:bodyPr/>
          <a:lstStyle/>
          <a:p>
            <a:pPr eaLnBrk="1" hangingPunct="1"/>
            <a:r>
              <a:rPr lang="en-US" b="1" dirty="0" smtClean="0">
                <a:latin typeface="Calibri" pitchFamily="34" charset="0"/>
                <a:ea typeface="ＭＳ Ｐゴシック" pitchFamily="34" charset="-128"/>
              </a:rPr>
              <a:t>Light Reaction: 1</a:t>
            </a:r>
            <a:r>
              <a:rPr lang="en-US" b="1" baseline="30000" dirty="0" smtClean="0">
                <a:latin typeface="Calibri" pitchFamily="34" charset="0"/>
                <a:ea typeface="ＭＳ Ｐゴシック" pitchFamily="34" charset="-128"/>
              </a:rPr>
              <a:t>st</a:t>
            </a:r>
            <a:r>
              <a:rPr lang="en-US" b="1" dirty="0" smtClean="0">
                <a:latin typeface="Calibri" pitchFamily="34" charset="0"/>
                <a:ea typeface="ＭＳ Ｐゴシック" pitchFamily="34" charset="-128"/>
              </a:rPr>
              <a:t> Part</a:t>
            </a:r>
          </a:p>
        </p:txBody>
      </p:sp>
      <p:sp>
        <p:nvSpPr>
          <p:cNvPr id="43011" name="Content Placeholder 2"/>
          <p:cNvSpPr>
            <a:spLocks noGrp="1"/>
          </p:cNvSpPr>
          <p:nvPr>
            <p:ph idx="4294967295"/>
          </p:nvPr>
        </p:nvSpPr>
        <p:spPr>
          <a:xfrm>
            <a:off x="152400" y="1295400"/>
            <a:ext cx="3352800" cy="5257800"/>
          </a:xfrm>
        </p:spPr>
        <p:txBody>
          <a:bodyPr/>
          <a:lstStyle/>
          <a:p>
            <a:pPr eaLnBrk="1" hangingPunct="1"/>
            <a:r>
              <a:rPr lang="en-US" sz="2000" dirty="0" smtClean="0">
                <a:latin typeface="Calibri" pitchFamily="34" charset="0"/>
                <a:ea typeface="ＭＳ Ｐゴシック" pitchFamily="34" charset="-128"/>
                <a:sym typeface="Wingdings" pitchFamily="2" charset="2"/>
              </a:rPr>
              <a:t>Photons of light are absorbed by chlorophyll</a:t>
            </a:r>
          </a:p>
          <a:p>
            <a:pPr eaLnBrk="1" hangingPunct="1"/>
            <a:endParaRPr lang="en-US" sz="2000" dirty="0" smtClean="0">
              <a:latin typeface="Calibri" pitchFamily="34" charset="0"/>
              <a:ea typeface="ＭＳ Ｐゴシック" pitchFamily="34" charset="-128"/>
              <a:sym typeface="Wingdings" pitchFamily="2" charset="2"/>
            </a:endParaRPr>
          </a:p>
          <a:p>
            <a:pPr eaLnBrk="1" hangingPunct="1"/>
            <a:r>
              <a:rPr lang="en-US" sz="2000" dirty="0" smtClean="0">
                <a:latin typeface="Calibri" pitchFamily="34" charset="0"/>
                <a:ea typeface="ＭＳ Ｐゴシック" pitchFamily="34" charset="-128"/>
                <a:sym typeface="Wingdings" pitchFamily="2" charset="2"/>
              </a:rPr>
              <a:t>Electrons in the chlorophyll atoms become </a:t>
            </a:r>
            <a:r>
              <a:rPr lang="en-US" altLang="en-US" sz="2000" dirty="0" smtClean="0">
                <a:latin typeface="Calibri" pitchFamily="34" charset="0"/>
                <a:ea typeface="ＭＳ Ｐゴシック" pitchFamily="34" charset="-128"/>
                <a:sym typeface="Wingdings" pitchFamily="2" charset="2"/>
              </a:rPr>
              <a:t>“</a:t>
            </a:r>
            <a:r>
              <a:rPr lang="en-US" sz="2000" dirty="0" smtClean="0">
                <a:latin typeface="Calibri" pitchFamily="34" charset="0"/>
                <a:ea typeface="ＭＳ Ｐゴシック" pitchFamily="34" charset="-128"/>
                <a:sym typeface="Wingdings" pitchFamily="2" charset="2"/>
              </a:rPr>
              <a:t>excited</a:t>
            </a:r>
            <a:r>
              <a:rPr lang="en-US" altLang="en-US" sz="2000" dirty="0" smtClean="0">
                <a:latin typeface="Calibri" pitchFamily="34" charset="0"/>
                <a:ea typeface="ＭＳ Ｐゴシック" pitchFamily="34" charset="-128"/>
                <a:sym typeface="Wingdings" pitchFamily="2" charset="2"/>
              </a:rPr>
              <a:t>”</a:t>
            </a:r>
            <a:r>
              <a:rPr lang="en-US" sz="2000" dirty="0" smtClean="0">
                <a:latin typeface="Calibri" pitchFamily="34" charset="0"/>
                <a:ea typeface="ＭＳ Ｐゴシック" pitchFamily="34" charset="-128"/>
                <a:sym typeface="Wingdings" pitchFamily="2" charset="2"/>
              </a:rPr>
              <a:t>  </a:t>
            </a:r>
          </a:p>
          <a:p>
            <a:pPr eaLnBrk="1" hangingPunct="1"/>
            <a:endParaRPr lang="en-US" sz="2000" dirty="0" smtClean="0">
              <a:latin typeface="Calibri" pitchFamily="34" charset="0"/>
              <a:ea typeface="ＭＳ Ｐゴシック" pitchFamily="34" charset="-128"/>
              <a:sym typeface="Wingdings" pitchFamily="2" charset="2"/>
            </a:endParaRPr>
          </a:p>
          <a:p>
            <a:pPr eaLnBrk="1" hangingPunct="1"/>
            <a:r>
              <a:rPr lang="en-US" sz="2000" dirty="0" smtClean="0">
                <a:latin typeface="Calibri" pitchFamily="34" charset="0"/>
                <a:ea typeface="ＭＳ Ｐゴシック" pitchFamily="34" charset="-128"/>
                <a:sym typeface="Wingdings" pitchFamily="2" charset="2"/>
              </a:rPr>
              <a:t>Excited electrons help generate an energy-carrying molecule known as </a:t>
            </a:r>
            <a:r>
              <a:rPr lang="en-US" sz="2000" b="1" dirty="0" smtClean="0">
                <a:latin typeface="Calibri" pitchFamily="34" charset="0"/>
                <a:ea typeface="ＭＳ Ｐゴシック" pitchFamily="34" charset="-128"/>
                <a:sym typeface="Wingdings" pitchFamily="2" charset="2"/>
              </a:rPr>
              <a:t>adenosine triphosphate (ATP)</a:t>
            </a:r>
            <a:endParaRPr lang="en-US" sz="2000" dirty="0" smtClean="0">
              <a:latin typeface="Calibri" pitchFamily="34" charset="0"/>
              <a:ea typeface="ＭＳ Ｐゴシック" pitchFamily="34" charset="-128"/>
              <a:sym typeface="Wingdings" pitchFamily="2" charset="2"/>
            </a:endParaRPr>
          </a:p>
          <a:p>
            <a:pPr eaLnBrk="1" hangingPunct="1"/>
            <a:endParaRPr lang="en-US" sz="2000" dirty="0" smtClean="0">
              <a:latin typeface="Calibri" pitchFamily="34" charset="0"/>
              <a:ea typeface="ＭＳ Ｐゴシック" pitchFamily="34" charset="-128"/>
              <a:sym typeface="Wingdings" pitchFamily="2" charset="2"/>
            </a:endParaRPr>
          </a:p>
          <a:p>
            <a:pPr eaLnBrk="1" hangingPunct="1"/>
            <a:r>
              <a:rPr lang="en-US" sz="2000" dirty="0" smtClean="0">
                <a:latin typeface="Calibri" pitchFamily="34" charset="0"/>
                <a:ea typeface="ＭＳ Ｐゴシック" pitchFamily="34" charset="-128"/>
                <a:sym typeface="Wingdings" pitchFamily="2" charset="2"/>
              </a:rPr>
              <a:t>ATP will be used in the Calvin Cycle to make sugar</a:t>
            </a:r>
          </a:p>
          <a:p>
            <a:pPr eaLnBrk="1" hangingPunct="1"/>
            <a:endParaRPr lang="en-US" sz="2000" dirty="0" smtClean="0">
              <a:ea typeface="ＭＳ Ｐゴシック" pitchFamily="34" charset="-128"/>
              <a:sym typeface="Wingdings" pitchFamily="2" charset="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828800"/>
            <a:ext cx="5486400" cy="3928654"/>
          </a:xfrm>
          <a:prstGeom prst="rect">
            <a:avLst/>
          </a:prstGeom>
        </p:spPr>
      </p:pic>
    </p:spTree>
    <p:extLst>
      <p:ext uri="{BB962C8B-B14F-4D97-AF65-F5344CB8AC3E}">
        <p14:creationId xmlns:p14="http://schemas.microsoft.com/office/powerpoint/2010/main" val="4108778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 y="274638"/>
            <a:ext cx="8686800" cy="1143000"/>
          </a:xfrm>
        </p:spPr>
        <p:txBody>
          <a:bodyPr/>
          <a:lstStyle/>
          <a:p>
            <a:pPr algn="l" eaLnBrk="1" hangingPunct="1"/>
            <a:r>
              <a:rPr lang="en-US" sz="4000" b="1" dirty="0" smtClean="0">
                <a:latin typeface="Calibri" pitchFamily="34" charset="0"/>
                <a:ea typeface="ＭＳ Ｐゴシック" pitchFamily="34" charset="-128"/>
              </a:rPr>
              <a:t>Light Reactions: </a:t>
            </a:r>
            <a:br>
              <a:rPr lang="en-US" sz="4000" b="1" dirty="0" smtClean="0">
                <a:latin typeface="Calibri" pitchFamily="34" charset="0"/>
                <a:ea typeface="ＭＳ Ｐゴシック" pitchFamily="34" charset="-128"/>
              </a:rPr>
            </a:br>
            <a:r>
              <a:rPr lang="en-US" sz="4000" b="1" dirty="0" smtClean="0">
                <a:solidFill>
                  <a:srgbClr val="FF0000"/>
                </a:solidFill>
                <a:latin typeface="Calibri" pitchFamily="34" charset="0"/>
                <a:ea typeface="ＭＳ Ｐゴシック" pitchFamily="34" charset="-128"/>
              </a:rPr>
              <a:t>energy from light excites electrons</a:t>
            </a:r>
            <a:endParaRPr lang="en-US" sz="4000" dirty="0" smtClean="0">
              <a:solidFill>
                <a:srgbClr val="FF0000"/>
              </a:solidFill>
              <a:latin typeface="Calibri" pitchFamily="34" charset="0"/>
              <a:ea typeface="ＭＳ Ｐゴシック" pitchFamily="34" charset="-128"/>
            </a:endParaRPr>
          </a:p>
        </p:txBody>
      </p:sp>
      <p:sp>
        <p:nvSpPr>
          <p:cNvPr id="29699" name="Content Placeholder 2"/>
          <p:cNvSpPr>
            <a:spLocks noGrp="1"/>
          </p:cNvSpPr>
          <p:nvPr>
            <p:ph idx="4294967295"/>
          </p:nvPr>
        </p:nvSpPr>
        <p:spPr>
          <a:xfrm>
            <a:off x="457200" y="1600200"/>
            <a:ext cx="6553200" cy="533400"/>
          </a:xfrm>
        </p:spPr>
        <p:txBody>
          <a:bodyPr/>
          <a:lstStyle/>
          <a:p>
            <a:pPr marL="0" indent="0" eaLnBrk="1" hangingPunct="1">
              <a:buFontTx/>
              <a:buNone/>
              <a:defRPr/>
            </a:pPr>
            <a:r>
              <a:rPr lang="en-US" b="1" dirty="0" smtClean="0">
                <a:latin typeface="Calibri" pitchFamily="34" charset="0"/>
                <a:cs typeface="Calibri" pitchFamily="34" charset="0"/>
              </a:rPr>
              <a:t>Electron </a:t>
            </a:r>
            <a:r>
              <a:rPr lang="en-US" b="1" dirty="0" smtClean="0">
                <a:latin typeface="Calibri" pitchFamily="34" charset="0"/>
                <a:cs typeface="Calibri" pitchFamily="34" charset="0"/>
                <a:sym typeface="Wingdings" panose="05000000000000000000" pitchFamily="2" charset="2"/>
              </a:rPr>
              <a:t> </a:t>
            </a:r>
            <a:r>
              <a:rPr lang="en-US" b="1" dirty="0" smtClean="0">
                <a:latin typeface="Calibri" pitchFamily="34" charset="0"/>
                <a:cs typeface="Calibri" pitchFamily="34" charset="0"/>
              </a:rPr>
              <a:t>electron transport chains</a:t>
            </a:r>
            <a:endParaRPr lang="en-US" b="1" dirty="0">
              <a:latin typeface="Calibri" pitchFamily="34" charset="0"/>
              <a:cs typeface="Calibri" pitchFamily="34" charset="0"/>
            </a:endParaRPr>
          </a:p>
          <a:p>
            <a:pPr eaLnBrk="1" hangingPunct="1">
              <a:defRPr/>
            </a:pPr>
            <a:endParaRPr lang="en-US" dirty="0">
              <a:cs typeface="+mn-cs"/>
            </a:endParaRPr>
          </a:p>
        </p:txBody>
      </p:sp>
      <p:pic>
        <p:nvPicPr>
          <p:cNvPr id="5" name="Picture 1" descr="F:\BSC 1005 - Survey\resources\jpgs labled\ch09\figure_09_07_nb.jpg"/>
          <p:cNvPicPr>
            <a:picLocks noChangeAspect="1" noChangeArrowheads="1"/>
          </p:cNvPicPr>
          <p:nvPr/>
        </p:nvPicPr>
        <p:blipFill rotWithShape="1">
          <a:blip r:embed="rId3"/>
          <a:srcRect b="6285"/>
          <a:stretch/>
        </p:blipFill>
        <p:spPr bwMode="auto">
          <a:xfrm>
            <a:off x="457200" y="2209800"/>
            <a:ext cx="7033210" cy="4307841"/>
          </a:xfrm>
          <a:prstGeom prst="rect">
            <a:avLst/>
          </a:prstGeom>
          <a:noFill/>
        </p:spPr>
      </p:pic>
      <p:sp>
        <p:nvSpPr>
          <p:cNvPr id="2" name="Rectangle 1"/>
          <p:cNvSpPr/>
          <p:nvPr/>
        </p:nvSpPr>
        <p:spPr>
          <a:xfrm>
            <a:off x="6324600" y="3657600"/>
            <a:ext cx="2590800" cy="369332"/>
          </a:xfrm>
          <a:prstGeom prst="rect">
            <a:avLst/>
          </a:prstGeom>
        </p:spPr>
        <p:txBody>
          <a:bodyPr wrap="square">
            <a:spAutoFit/>
          </a:bodyPr>
          <a:lstStyle/>
          <a:p>
            <a:r>
              <a:rPr lang="en-US" b="1" dirty="0" smtClean="0">
                <a:solidFill>
                  <a:srgbClr val="FF0000"/>
                </a:solidFill>
                <a:latin typeface="Calibri" pitchFamily="34" charset="0"/>
              </a:rPr>
              <a:t>PS II happens 1</a:t>
            </a:r>
            <a:r>
              <a:rPr lang="en-US" b="1" baseline="30000" dirty="0" smtClean="0">
                <a:solidFill>
                  <a:srgbClr val="FF0000"/>
                </a:solidFill>
                <a:latin typeface="Calibri" pitchFamily="34" charset="0"/>
              </a:rPr>
              <a:t>st</a:t>
            </a:r>
            <a:r>
              <a:rPr lang="en-US" b="1" dirty="0" smtClean="0">
                <a:solidFill>
                  <a:srgbClr val="FF0000"/>
                </a:solidFill>
                <a:latin typeface="Calibri" pitchFamily="34" charset="0"/>
              </a:rPr>
              <a:t>!!</a:t>
            </a:r>
            <a:endParaRPr lang="en-US" dirty="0">
              <a:solidFill>
                <a:srgbClr val="FF0000"/>
              </a:solidFill>
            </a:endParaRPr>
          </a:p>
        </p:txBody>
      </p:sp>
    </p:spTree>
    <p:extLst>
      <p:ext uri="{BB962C8B-B14F-4D97-AF65-F5344CB8AC3E}">
        <p14:creationId xmlns:p14="http://schemas.microsoft.com/office/powerpoint/2010/main" val="206056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b="1" dirty="0" smtClean="0">
                <a:solidFill>
                  <a:srgbClr val="FF0000"/>
                </a:solidFill>
                <a:latin typeface="Calibri" pitchFamily="34" charset="0"/>
                <a:ea typeface="ＭＳ Ｐゴシック" pitchFamily="34" charset="-128"/>
              </a:rPr>
              <a:t>Stuff to understand</a:t>
            </a:r>
          </a:p>
        </p:txBody>
      </p:sp>
      <p:sp>
        <p:nvSpPr>
          <p:cNvPr id="16387" name="Content Placeholder 2"/>
          <p:cNvSpPr>
            <a:spLocks noGrp="1"/>
          </p:cNvSpPr>
          <p:nvPr>
            <p:ph idx="4294967295"/>
          </p:nvPr>
        </p:nvSpPr>
        <p:spPr>
          <a:xfrm>
            <a:off x="228600" y="1600200"/>
            <a:ext cx="8686800" cy="4525963"/>
          </a:xfrm>
        </p:spPr>
        <p:txBody>
          <a:bodyPr/>
          <a:lstStyle/>
          <a:p>
            <a:pPr marL="514350" indent="-514350" eaLnBrk="1" hangingPunct="1">
              <a:buFontTx/>
              <a:buAutoNum type="arabicPeriod"/>
            </a:pPr>
            <a:r>
              <a:rPr lang="en-US" sz="2800" dirty="0" smtClean="0">
                <a:ea typeface="ＭＳ Ｐゴシック" pitchFamily="34" charset="-128"/>
              </a:rPr>
              <a:t>What things do photosynthesis</a:t>
            </a:r>
          </a:p>
          <a:p>
            <a:pPr marL="514350" indent="-514350" eaLnBrk="1" hangingPunct="1">
              <a:buFontTx/>
              <a:buAutoNum type="arabicPeriod"/>
            </a:pPr>
            <a:r>
              <a:rPr lang="en-US" sz="2800" dirty="0" smtClean="0">
                <a:ea typeface="ＭＳ Ｐゴシック" pitchFamily="34" charset="-128"/>
              </a:rPr>
              <a:t>Why is photosynthesis important to ecosystems</a:t>
            </a:r>
          </a:p>
          <a:p>
            <a:pPr marL="514350" indent="-514350" eaLnBrk="1" hangingPunct="1">
              <a:buFontTx/>
              <a:buAutoNum type="arabicPeriod"/>
            </a:pPr>
            <a:r>
              <a:rPr lang="en-US" sz="2800" dirty="0" smtClean="0">
                <a:ea typeface="ＭＳ Ｐゴシック" pitchFamily="34" charset="-128"/>
              </a:rPr>
              <a:t>List the types of energy &amp; what types are involved in photosynthesis </a:t>
            </a:r>
          </a:p>
          <a:p>
            <a:pPr marL="514350" indent="-514350" eaLnBrk="1" hangingPunct="1">
              <a:buFontTx/>
              <a:buAutoNum type="arabicPeriod"/>
            </a:pPr>
            <a:r>
              <a:rPr lang="en-US" sz="2800" dirty="0" smtClean="0">
                <a:solidFill>
                  <a:srgbClr val="FF0000"/>
                </a:solidFill>
                <a:ea typeface="ＭＳ Ｐゴシック" pitchFamily="34" charset="-128"/>
              </a:rPr>
              <a:t>How does photosynthesis convert energy from sunlight into energy stored in energy filled molecules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21" y="-152400"/>
            <a:ext cx="8229600" cy="1143000"/>
          </a:xfrm>
        </p:spPr>
        <p:txBody>
          <a:bodyPr rtlCol="0">
            <a:normAutofit/>
          </a:bodyPr>
          <a:lstStyle/>
          <a:p>
            <a:pPr eaLnBrk="1" fontAlgn="auto" hangingPunct="1">
              <a:spcAft>
                <a:spcPts val="0"/>
              </a:spcAft>
              <a:defRPr/>
            </a:pPr>
            <a:r>
              <a:rPr lang="en-US" dirty="0" smtClean="0"/>
              <a:t>Chloroplast: Light Reactions</a:t>
            </a:r>
            <a:endParaRPr lang="en-US" dirty="0"/>
          </a:p>
        </p:txBody>
      </p:sp>
      <p:sp>
        <p:nvSpPr>
          <p:cNvPr id="3" name="Content Placeholder 2"/>
          <p:cNvSpPr>
            <a:spLocks noGrp="1"/>
          </p:cNvSpPr>
          <p:nvPr>
            <p:ph idx="1"/>
          </p:nvPr>
        </p:nvSpPr>
        <p:spPr>
          <a:xfrm>
            <a:off x="609600" y="914400"/>
            <a:ext cx="8229600" cy="5128054"/>
          </a:xfrm>
        </p:spPr>
        <p:txBody>
          <a:bodyPr>
            <a:normAutofit fontScale="92500"/>
          </a:bodyPr>
          <a:lstStyle/>
          <a:p>
            <a:pPr eaLnBrk="1" hangingPunct="1">
              <a:lnSpc>
                <a:spcPct val="90000"/>
              </a:lnSpc>
            </a:pPr>
            <a:r>
              <a:rPr lang="en-US" sz="3000" dirty="0" smtClean="0"/>
              <a:t>Light-absorbing molecules in </a:t>
            </a:r>
            <a:r>
              <a:rPr lang="en-US" sz="3000" dirty="0" err="1" smtClean="0"/>
              <a:t>thylakoid</a:t>
            </a:r>
            <a:r>
              <a:rPr lang="en-US" sz="3000" dirty="0" smtClean="0"/>
              <a:t> membrane collect energy from sunlight</a:t>
            </a:r>
          </a:p>
          <a:p>
            <a:pPr eaLnBrk="1" hangingPunct="1">
              <a:lnSpc>
                <a:spcPct val="90000"/>
              </a:lnSpc>
            </a:pPr>
            <a:r>
              <a:rPr lang="en-US" sz="3000" dirty="0" smtClean="0"/>
              <a:t>Absorbed light gives energy to electron</a:t>
            </a:r>
          </a:p>
          <a:p>
            <a:pPr eaLnBrk="1" hangingPunct="1">
              <a:lnSpc>
                <a:spcPct val="90000"/>
              </a:lnSpc>
            </a:pPr>
            <a:r>
              <a:rPr lang="en-US" sz="3000" dirty="0" smtClean="0"/>
              <a:t>Chloroplast ETC plays “hot potato” with electron</a:t>
            </a:r>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endParaRPr lang="en-US" sz="3000" dirty="0" smtClean="0"/>
          </a:p>
          <a:p>
            <a:pPr eaLnBrk="1" hangingPunct="1">
              <a:lnSpc>
                <a:spcPct val="90000"/>
              </a:lnSpc>
            </a:pPr>
            <a:r>
              <a:rPr lang="en-US" sz="3000" dirty="0" smtClean="0"/>
              <a:t> </a:t>
            </a:r>
            <a:r>
              <a:rPr lang="en-US" sz="3000" dirty="0" smtClean="0">
                <a:solidFill>
                  <a:srgbClr val="FF0000"/>
                </a:solidFill>
              </a:rPr>
              <a:t>Uses energy to pump protons (hydrogen ions)</a:t>
            </a:r>
          </a:p>
          <a:p>
            <a:pPr eaLnBrk="1" hangingPunct="1">
              <a:lnSpc>
                <a:spcPct val="90000"/>
              </a:lnSpc>
            </a:pPr>
            <a:endParaRPr lang="en-US" sz="3000" dirty="0" smtClean="0"/>
          </a:p>
        </p:txBody>
      </p:sp>
      <p:pic>
        <p:nvPicPr>
          <p:cNvPr id="4" name="Picture 2" descr="F:\BSC 1005 - Survey\resources\jpgs labled\ch09\figure_09_08_nb.jpg"/>
          <p:cNvPicPr>
            <a:picLocks noChangeAspect="1" noChangeArrowheads="1"/>
          </p:cNvPicPr>
          <p:nvPr/>
        </p:nvPicPr>
        <p:blipFill>
          <a:blip r:embed="rId2"/>
          <a:srcRect t="51936" b="28213"/>
          <a:stretch>
            <a:fillRect/>
          </a:stretch>
        </p:blipFill>
        <p:spPr bwMode="auto">
          <a:xfrm>
            <a:off x="762000" y="2895600"/>
            <a:ext cx="7635443" cy="2598308"/>
          </a:xfrm>
          <a:prstGeom prst="rect">
            <a:avLst/>
          </a:prstGeom>
          <a:noFill/>
        </p:spPr>
      </p:pic>
    </p:spTree>
    <p:extLst>
      <p:ext uri="{BB962C8B-B14F-4D97-AF65-F5344CB8AC3E}">
        <p14:creationId xmlns:p14="http://schemas.microsoft.com/office/powerpoint/2010/main" val="4266587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Chloroplast: Light Reactions</a:t>
            </a:r>
            <a:endParaRPr lang="en-US" dirty="0"/>
          </a:p>
        </p:txBody>
      </p:sp>
      <p:sp>
        <p:nvSpPr>
          <p:cNvPr id="3" name="Content Placeholder 2"/>
          <p:cNvSpPr>
            <a:spLocks noGrp="1"/>
          </p:cNvSpPr>
          <p:nvPr>
            <p:ph idx="1"/>
          </p:nvPr>
        </p:nvSpPr>
        <p:spPr>
          <a:xfrm>
            <a:off x="457200" y="1223319"/>
            <a:ext cx="8229600" cy="5128054"/>
          </a:xfrm>
        </p:spPr>
        <p:txBody>
          <a:bodyPr>
            <a:normAutofit/>
          </a:bodyPr>
          <a:lstStyle/>
          <a:p>
            <a:pPr eaLnBrk="1" hangingPunct="1">
              <a:lnSpc>
                <a:spcPct val="90000"/>
              </a:lnSpc>
              <a:buNone/>
            </a:pPr>
            <a:r>
              <a:rPr lang="en-US" sz="3000" dirty="0" err="1" smtClean="0"/>
              <a:t>Thylacoid</a:t>
            </a:r>
            <a:r>
              <a:rPr lang="en-US" sz="3000" dirty="0" smtClean="0"/>
              <a:t> membranes full of hydrogen ions</a:t>
            </a:r>
          </a:p>
          <a:p>
            <a:pPr marL="1314450" lvl="2" indent="-514350" eaLnBrk="1" hangingPunct="1">
              <a:lnSpc>
                <a:spcPct val="90000"/>
              </a:lnSpc>
              <a:buFont typeface="+mj-lt"/>
              <a:buAutoNum type="arabicPeriod"/>
            </a:pPr>
            <a:r>
              <a:rPr lang="en-US" sz="2200" dirty="0" smtClean="0"/>
              <a:t>From splitting water</a:t>
            </a:r>
          </a:p>
          <a:p>
            <a:pPr marL="1314450" lvl="2" indent="-514350" eaLnBrk="1" hangingPunct="1">
              <a:lnSpc>
                <a:spcPct val="90000"/>
              </a:lnSpc>
              <a:buFont typeface="+mj-lt"/>
              <a:buAutoNum type="arabicPeriod"/>
            </a:pPr>
            <a:r>
              <a:rPr lang="en-US" sz="2200" dirty="0" smtClean="0"/>
              <a:t>From chloroplast electron transport chain</a:t>
            </a:r>
          </a:p>
          <a:p>
            <a:pPr eaLnBrk="1" hangingPunct="1">
              <a:lnSpc>
                <a:spcPct val="90000"/>
              </a:lnSpc>
              <a:buNone/>
            </a:pPr>
            <a:endParaRPr lang="en-US" sz="3000" dirty="0" smtClean="0"/>
          </a:p>
        </p:txBody>
      </p:sp>
      <p:pic>
        <p:nvPicPr>
          <p:cNvPr id="5" name="Picture 2" descr="F:\BSC 1005 - Survey\resources\jpgs labled\ch09\figure_09_08_nb.jpg"/>
          <p:cNvPicPr>
            <a:picLocks noChangeAspect="1" noChangeArrowheads="1"/>
          </p:cNvPicPr>
          <p:nvPr/>
        </p:nvPicPr>
        <p:blipFill>
          <a:blip r:embed="rId2"/>
          <a:srcRect t="74713" r="35995" b="5179"/>
          <a:stretch>
            <a:fillRect/>
          </a:stretch>
        </p:blipFill>
        <p:spPr bwMode="auto">
          <a:xfrm>
            <a:off x="990600" y="2514600"/>
            <a:ext cx="6468730" cy="3483814"/>
          </a:xfrm>
          <a:prstGeom prst="rect">
            <a:avLst/>
          </a:prstGeom>
          <a:noFill/>
        </p:spPr>
      </p:pic>
    </p:spTree>
    <p:extLst>
      <p:ext uri="{BB962C8B-B14F-4D97-AF65-F5344CB8AC3E}">
        <p14:creationId xmlns:p14="http://schemas.microsoft.com/office/powerpoint/2010/main" val="1263543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Making ATP : </a:t>
            </a:r>
            <a:r>
              <a:rPr lang="en-US" dirty="0" err="1" smtClean="0"/>
              <a:t>movment</a:t>
            </a:r>
            <a:r>
              <a:rPr lang="en-US" dirty="0" smtClean="0"/>
              <a:t> of H+ ions</a:t>
            </a:r>
            <a:endParaRPr lang="en-US" dirty="0"/>
          </a:p>
        </p:txBody>
      </p:sp>
      <p:sp>
        <p:nvSpPr>
          <p:cNvPr id="3" name="Content Placeholder 2"/>
          <p:cNvSpPr>
            <a:spLocks noGrp="1"/>
          </p:cNvSpPr>
          <p:nvPr>
            <p:ph idx="1"/>
          </p:nvPr>
        </p:nvSpPr>
        <p:spPr>
          <a:xfrm>
            <a:off x="457200" y="1417638"/>
            <a:ext cx="8229600" cy="4488935"/>
          </a:xfrm>
        </p:spPr>
        <p:txBody>
          <a:bodyPr>
            <a:normAutofit/>
          </a:bodyPr>
          <a:lstStyle/>
          <a:p>
            <a:pPr eaLnBrk="1" hangingPunct="1">
              <a:lnSpc>
                <a:spcPct val="90000"/>
              </a:lnSpc>
              <a:buNone/>
            </a:pPr>
            <a:r>
              <a:rPr lang="en-US" sz="3000" dirty="0" err="1" smtClean="0"/>
              <a:t>Thylacoid</a:t>
            </a:r>
            <a:r>
              <a:rPr lang="en-US" sz="3000" dirty="0" smtClean="0"/>
              <a:t> membranes full of hydrogen ions</a:t>
            </a:r>
          </a:p>
          <a:p>
            <a:pPr eaLnBrk="1" hangingPunct="1">
              <a:lnSpc>
                <a:spcPct val="90000"/>
              </a:lnSpc>
              <a:buNone/>
            </a:pPr>
            <a:r>
              <a:rPr lang="en-US" sz="3000" dirty="0" smtClean="0"/>
              <a:t>		H+ wants to move:  high concentration </a:t>
            </a:r>
            <a:r>
              <a:rPr lang="en-US" sz="3000" dirty="0" smtClean="0">
                <a:sym typeface="Wingdings" pitchFamily="2" charset="2"/>
              </a:rPr>
              <a:t> low</a:t>
            </a:r>
            <a:endParaRPr lang="en-US" sz="3000" dirty="0" smtClean="0"/>
          </a:p>
          <a:p>
            <a:pPr eaLnBrk="1" hangingPunct="1">
              <a:lnSpc>
                <a:spcPct val="90000"/>
              </a:lnSpc>
              <a:buNone/>
            </a:pPr>
            <a:r>
              <a:rPr lang="en-US" sz="3000" dirty="0" smtClean="0"/>
              <a:t>		H+ movement = energy (</a:t>
            </a:r>
            <a:r>
              <a:rPr lang="en-US" sz="2400" i="1" dirty="0" smtClean="0">
                <a:solidFill>
                  <a:srgbClr val="FF0000"/>
                </a:solidFill>
              </a:rPr>
              <a:t>like water wheel</a:t>
            </a:r>
            <a:r>
              <a:rPr lang="en-US" sz="3000" dirty="0" smtClean="0"/>
              <a:t>)</a:t>
            </a:r>
          </a:p>
          <a:p>
            <a:pPr eaLnBrk="1" hangingPunct="1">
              <a:lnSpc>
                <a:spcPct val="90000"/>
              </a:lnSpc>
              <a:buNone/>
            </a:pPr>
            <a:endParaRPr lang="en-US" sz="3000" dirty="0" smtClean="0"/>
          </a:p>
          <a:p>
            <a:pPr eaLnBrk="1" hangingPunct="1">
              <a:lnSpc>
                <a:spcPct val="90000"/>
              </a:lnSpc>
              <a:buNone/>
            </a:pPr>
            <a:r>
              <a:rPr lang="en-US" sz="3000" dirty="0" smtClean="0"/>
              <a:t>The </a:t>
            </a:r>
            <a:r>
              <a:rPr lang="en-US" sz="3000" dirty="0" err="1" smtClean="0"/>
              <a:t>movment</a:t>
            </a:r>
            <a:r>
              <a:rPr lang="en-US" sz="3000" dirty="0" smtClean="0"/>
              <a:t> of hydrogen</a:t>
            </a:r>
          </a:p>
          <a:p>
            <a:pPr eaLnBrk="1" hangingPunct="1">
              <a:lnSpc>
                <a:spcPct val="90000"/>
              </a:lnSpc>
              <a:buNone/>
            </a:pPr>
            <a:r>
              <a:rPr lang="en-US" sz="3000" dirty="0" smtClean="0"/>
              <a:t>ions powers the production</a:t>
            </a:r>
          </a:p>
          <a:p>
            <a:pPr eaLnBrk="1" hangingPunct="1">
              <a:lnSpc>
                <a:spcPct val="90000"/>
              </a:lnSpc>
              <a:buNone/>
            </a:pPr>
            <a:r>
              <a:rPr lang="en-US" sz="3000" dirty="0" smtClean="0"/>
              <a:t>of ATP  (“ATP synthesis”) and</a:t>
            </a:r>
          </a:p>
          <a:p>
            <a:pPr eaLnBrk="1" hangingPunct="1">
              <a:lnSpc>
                <a:spcPct val="90000"/>
              </a:lnSpc>
              <a:buNone/>
            </a:pPr>
            <a:r>
              <a:rPr lang="en-US" sz="3000" dirty="0" smtClean="0"/>
              <a:t>NADPH</a:t>
            </a:r>
          </a:p>
        </p:txBody>
      </p:sp>
      <p:pic>
        <p:nvPicPr>
          <p:cNvPr id="118786" name="Picture 2" descr="http://www.powerinthelandscape.co.uk/images/water/wheel2.gif"/>
          <p:cNvPicPr>
            <a:picLocks noChangeAspect="1" noChangeArrowheads="1"/>
          </p:cNvPicPr>
          <p:nvPr/>
        </p:nvPicPr>
        <p:blipFill>
          <a:blip r:embed="rId2"/>
          <a:srcRect l="13469" t="14068" r="4107"/>
          <a:stretch>
            <a:fillRect/>
          </a:stretch>
        </p:blipFill>
        <p:spPr bwMode="auto">
          <a:xfrm>
            <a:off x="5177481" y="3361038"/>
            <a:ext cx="3509319" cy="2545535"/>
          </a:xfrm>
          <a:prstGeom prst="rect">
            <a:avLst/>
          </a:prstGeom>
          <a:noFill/>
        </p:spPr>
      </p:pic>
    </p:spTree>
    <p:extLst>
      <p:ext uri="{BB962C8B-B14F-4D97-AF65-F5344CB8AC3E}">
        <p14:creationId xmlns:p14="http://schemas.microsoft.com/office/powerpoint/2010/main" val="100671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09_08c"/>
          <p:cNvPicPr>
            <a:picLocks noChangeAspect="1" noChangeArrowheads="1"/>
          </p:cNvPicPr>
          <p:nvPr/>
        </p:nvPicPr>
        <p:blipFill>
          <a:blip r:embed="rId3"/>
          <a:srcRect/>
          <a:stretch>
            <a:fillRect/>
          </a:stretch>
        </p:blipFill>
        <p:spPr bwMode="auto">
          <a:xfrm>
            <a:off x="304800" y="1117600"/>
            <a:ext cx="8531225" cy="4619625"/>
          </a:xfrm>
          <a:prstGeom prst="rect">
            <a:avLst/>
          </a:prstGeom>
          <a:noFill/>
          <a:ln w="9525">
            <a:noFill/>
            <a:miter lim="800000"/>
            <a:headEnd/>
            <a:tailEnd/>
          </a:ln>
          <a:effectLst/>
        </p:spPr>
      </p:pic>
    </p:spTree>
    <p:extLst>
      <p:ext uri="{BB962C8B-B14F-4D97-AF65-F5344CB8AC3E}">
        <p14:creationId xmlns:p14="http://schemas.microsoft.com/office/powerpoint/2010/main" val="265252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Making Oxygen: byproduct</a:t>
            </a:r>
            <a:endParaRPr lang="en-US" dirty="0"/>
          </a:p>
        </p:txBody>
      </p:sp>
      <p:sp>
        <p:nvSpPr>
          <p:cNvPr id="3" name="Content Placeholder 2"/>
          <p:cNvSpPr>
            <a:spLocks noGrp="1"/>
          </p:cNvSpPr>
          <p:nvPr>
            <p:ph idx="1"/>
          </p:nvPr>
        </p:nvSpPr>
        <p:spPr>
          <a:xfrm>
            <a:off x="457200" y="1417638"/>
            <a:ext cx="8229600" cy="4933735"/>
          </a:xfrm>
        </p:spPr>
        <p:txBody>
          <a:bodyPr>
            <a:normAutofit/>
          </a:bodyPr>
          <a:lstStyle/>
          <a:p>
            <a:pPr eaLnBrk="1" hangingPunct="1">
              <a:lnSpc>
                <a:spcPct val="90000"/>
              </a:lnSpc>
              <a:buNone/>
            </a:pPr>
            <a:r>
              <a:rPr lang="en-US" sz="3000" dirty="0" smtClean="0"/>
              <a:t>Splitting water frees Oxygen</a:t>
            </a:r>
          </a:p>
          <a:p>
            <a:pPr eaLnBrk="1" hangingPunct="1">
              <a:lnSpc>
                <a:spcPct val="90000"/>
              </a:lnSpc>
              <a:buNone/>
            </a:pPr>
            <a:endParaRPr lang="en-US" sz="3000" dirty="0" smtClean="0"/>
          </a:p>
          <a:p>
            <a:pPr eaLnBrk="1" hangingPunct="1">
              <a:lnSpc>
                <a:spcPct val="90000"/>
              </a:lnSpc>
              <a:buNone/>
            </a:pPr>
            <a:r>
              <a:rPr lang="en-US" sz="3000" dirty="0" smtClean="0"/>
              <a:t>Two broken H20 molecules</a:t>
            </a:r>
          </a:p>
          <a:p>
            <a:pPr eaLnBrk="1" hangingPunct="1">
              <a:lnSpc>
                <a:spcPct val="90000"/>
              </a:lnSpc>
              <a:buNone/>
            </a:pPr>
            <a:endParaRPr lang="en-US" sz="3000" dirty="0" smtClean="0"/>
          </a:p>
          <a:p>
            <a:pPr eaLnBrk="1" hangingPunct="1">
              <a:lnSpc>
                <a:spcPct val="90000"/>
              </a:lnSpc>
              <a:buNone/>
            </a:pPr>
            <a:r>
              <a:rPr lang="en-US" sz="3000" dirty="0" smtClean="0"/>
              <a:t>Two free </a:t>
            </a:r>
            <a:r>
              <a:rPr lang="en-US" sz="3000" dirty="0" err="1" smtClean="0"/>
              <a:t>oxygens</a:t>
            </a:r>
            <a:r>
              <a:rPr lang="en-US" sz="3000" dirty="0" smtClean="0"/>
              <a:t> combine</a:t>
            </a:r>
          </a:p>
          <a:p>
            <a:pPr eaLnBrk="1" hangingPunct="1">
              <a:lnSpc>
                <a:spcPct val="90000"/>
              </a:lnSpc>
              <a:buNone/>
            </a:pPr>
            <a:r>
              <a:rPr lang="en-US" sz="3000" dirty="0" smtClean="0"/>
              <a:t>O + O </a:t>
            </a:r>
            <a:r>
              <a:rPr lang="en-US" sz="3000" dirty="0" smtClean="0">
                <a:sym typeface="Wingdings" pitchFamily="2" charset="2"/>
              </a:rPr>
              <a:t> O2</a:t>
            </a:r>
            <a:endParaRPr lang="en-US" sz="3000" dirty="0" smtClean="0"/>
          </a:p>
          <a:p>
            <a:pPr eaLnBrk="1" hangingPunct="1">
              <a:lnSpc>
                <a:spcPct val="90000"/>
              </a:lnSpc>
              <a:buNone/>
            </a:pPr>
            <a:endParaRPr lang="en-US" sz="3000" dirty="0" smtClean="0"/>
          </a:p>
          <a:p>
            <a:pPr eaLnBrk="1" hangingPunct="1">
              <a:lnSpc>
                <a:spcPct val="90000"/>
              </a:lnSpc>
              <a:buNone/>
            </a:pPr>
            <a:r>
              <a:rPr lang="en-US" sz="3000" dirty="0" smtClean="0"/>
              <a:t>Oxygen Gas</a:t>
            </a:r>
          </a:p>
          <a:p>
            <a:pPr lvl="1" eaLnBrk="1" hangingPunct="1">
              <a:lnSpc>
                <a:spcPct val="90000"/>
              </a:lnSpc>
              <a:buNone/>
            </a:pPr>
            <a:r>
              <a:rPr lang="en-US" sz="2600" dirty="0" smtClean="0">
                <a:solidFill>
                  <a:srgbClr val="FF0000"/>
                </a:solidFill>
              </a:rPr>
              <a:t>Needed for all life on earth!!!</a:t>
            </a:r>
          </a:p>
        </p:txBody>
      </p:sp>
      <p:pic>
        <p:nvPicPr>
          <p:cNvPr id="5" name="Picture 1" descr="F:\BSC 1005 - Survey\resources\jpgs labled\ch09\figure_09_08_nb.jpg"/>
          <p:cNvPicPr>
            <a:picLocks noChangeAspect="1" noChangeArrowheads="1"/>
          </p:cNvPicPr>
          <p:nvPr/>
        </p:nvPicPr>
        <p:blipFill>
          <a:blip r:embed="rId2"/>
          <a:srcRect t="26870" r="63821" b="50864"/>
          <a:stretch>
            <a:fillRect/>
          </a:stretch>
        </p:blipFill>
        <p:spPr bwMode="auto">
          <a:xfrm>
            <a:off x="5202194" y="2503893"/>
            <a:ext cx="3225114" cy="3402680"/>
          </a:xfrm>
          <a:prstGeom prst="rect">
            <a:avLst/>
          </a:prstGeom>
          <a:noFill/>
        </p:spPr>
      </p:pic>
    </p:spTree>
    <p:extLst>
      <p:ext uri="{BB962C8B-B14F-4D97-AF65-F5344CB8AC3E}">
        <p14:creationId xmlns:p14="http://schemas.microsoft.com/office/powerpoint/2010/main" val="1029390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Chloroplasts</a:t>
            </a:r>
          </a:p>
        </p:txBody>
      </p:sp>
      <p:sp>
        <p:nvSpPr>
          <p:cNvPr id="3" name="Content Placeholder 2"/>
          <p:cNvSpPr>
            <a:spLocks noGrp="1"/>
          </p:cNvSpPr>
          <p:nvPr>
            <p:ph idx="1"/>
          </p:nvPr>
        </p:nvSpPr>
        <p:spPr>
          <a:xfrm>
            <a:off x="457200" y="1235677"/>
            <a:ext cx="8229600" cy="1659924"/>
          </a:xfrm>
        </p:spPr>
        <p:txBody>
          <a:bodyPr rtlCol="0">
            <a:normAutofit/>
          </a:bodyPr>
          <a:lstStyle/>
          <a:p>
            <a:pPr marL="514350" indent="-514350" eaLnBrk="1" fontAlgn="auto" hangingPunct="1">
              <a:spcAft>
                <a:spcPts val="0"/>
              </a:spcAft>
              <a:buFont typeface="+mj-lt"/>
              <a:buAutoNum type="arabicPeriod"/>
              <a:defRPr/>
            </a:pPr>
            <a:r>
              <a:rPr lang="en-US" dirty="0" smtClean="0"/>
              <a:t>Light reactions in </a:t>
            </a:r>
            <a:r>
              <a:rPr lang="en-US" dirty="0" err="1" smtClean="0"/>
              <a:t>Thylacoids</a:t>
            </a:r>
            <a:endParaRPr lang="en-US" dirty="0" smtClean="0"/>
          </a:p>
          <a:p>
            <a:pPr marL="514350" indent="-514350" eaLnBrk="1" fontAlgn="auto" hangingPunct="1">
              <a:spcAft>
                <a:spcPts val="0"/>
              </a:spcAft>
              <a:buFont typeface="+mj-lt"/>
              <a:buAutoNum type="arabicPeriod"/>
              <a:defRPr/>
            </a:pPr>
            <a:r>
              <a:rPr lang="en-US" dirty="0" smtClean="0">
                <a:solidFill>
                  <a:srgbClr val="FF0000"/>
                </a:solidFill>
              </a:rPr>
              <a:t>The Calvin cycle (CO2 </a:t>
            </a:r>
            <a:r>
              <a:rPr lang="en-US" dirty="0" smtClean="0">
                <a:solidFill>
                  <a:srgbClr val="FF0000"/>
                </a:solidFill>
                <a:sym typeface="Wingdings" pitchFamily="2" charset="2"/>
              </a:rPr>
              <a:t> sugar) </a:t>
            </a:r>
            <a:r>
              <a:rPr lang="en-US" dirty="0" smtClean="0">
                <a:solidFill>
                  <a:srgbClr val="FF0000"/>
                </a:solidFill>
              </a:rPr>
              <a:t>in </a:t>
            </a:r>
            <a:r>
              <a:rPr lang="en-US" b="1" dirty="0" err="1" smtClean="0">
                <a:solidFill>
                  <a:srgbClr val="FF0000"/>
                </a:solidFill>
              </a:rPr>
              <a:t>stroma</a:t>
            </a:r>
            <a:endParaRPr lang="en-US"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105"/>
          <a:stretch/>
        </p:blipFill>
        <p:spPr>
          <a:xfrm>
            <a:off x="2438400" y="2515178"/>
            <a:ext cx="6019800" cy="3961244"/>
          </a:xfrm>
          <a:prstGeom prst="rect">
            <a:avLst/>
          </a:prstGeom>
        </p:spPr>
      </p:pic>
      <p:sp>
        <p:nvSpPr>
          <p:cNvPr id="5" name="Rectangle 4"/>
          <p:cNvSpPr/>
          <p:nvPr/>
        </p:nvSpPr>
        <p:spPr>
          <a:xfrm>
            <a:off x="685800" y="4495800"/>
            <a:ext cx="2438400" cy="646331"/>
          </a:xfrm>
          <a:prstGeom prst="rect">
            <a:avLst/>
          </a:prstGeom>
        </p:spPr>
        <p:txBody>
          <a:bodyPr wrap="square">
            <a:spAutoFit/>
          </a:bodyPr>
          <a:lstStyle/>
          <a:p>
            <a:r>
              <a:rPr lang="en-US" dirty="0" smtClean="0">
                <a:solidFill>
                  <a:srgbClr val="FF0000"/>
                </a:solidFill>
                <a:sym typeface="Wingdings" pitchFamily="2" charset="2"/>
              </a:rPr>
              <a:t>Uses ATP made by light reactions!!!</a:t>
            </a:r>
            <a:endParaRPr lang="en-US" dirty="0"/>
          </a:p>
        </p:txBody>
      </p:sp>
    </p:spTree>
    <p:extLst>
      <p:ext uri="{BB962C8B-B14F-4D97-AF65-F5344CB8AC3E}">
        <p14:creationId xmlns:p14="http://schemas.microsoft.com/office/powerpoint/2010/main" val="2659337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pPr eaLnBrk="1" hangingPunct="1"/>
            <a:r>
              <a:rPr lang="en-US" b="1" dirty="0" smtClean="0">
                <a:latin typeface="Calibri" pitchFamily="34" charset="0"/>
                <a:ea typeface="ＭＳ Ｐゴシック" pitchFamily="34" charset="-128"/>
              </a:rPr>
              <a:t>Calvin Cycle: 2</a:t>
            </a:r>
            <a:r>
              <a:rPr lang="en-US" b="1" baseline="30000" dirty="0" smtClean="0">
                <a:latin typeface="Calibri" pitchFamily="34" charset="0"/>
                <a:ea typeface="ＭＳ Ｐゴシック" pitchFamily="34" charset="-128"/>
              </a:rPr>
              <a:t>nd</a:t>
            </a:r>
            <a:r>
              <a:rPr lang="en-US" b="1" dirty="0" smtClean="0">
                <a:latin typeface="Calibri" pitchFamily="34" charset="0"/>
                <a:ea typeface="ＭＳ Ｐゴシック" pitchFamily="34" charset="-128"/>
              </a:rPr>
              <a:t> Part</a:t>
            </a:r>
          </a:p>
        </p:txBody>
      </p:sp>
      <p:sp>
        <p:nvSpPr>
          <p:cNvPr id="44035" name="Content Placeholder 2"/>
          <p:cNvSpPr>
            <a:spLocks noGrp="1"/>
          </p:cNvSpPr>
          <p:nvPr>
            <p:ph idx="4294967295"/>
          </p:nvPr>
        </p:nvSpPr>
        <p:spPr>
          <a:xfrm>
            <a:off x="304800" y="1676400"/>
            <a:ext cx="3200400" cy="4419600"/>
          </a:xfrm>
        </p:spPr>
        <p:txBody>
          <a:bodyPr/>
          <a:lstStyle/>
          <a:p>
            <a:pPr eaLnBrk="1" hangingPunct="1">
              <a:lnSpc>
                <a:spcPct val="90000"/>
              </a:lnSpc>
            </a:pPr>
            <a:r>
              <a:rPr lang="en-US" sz="2800" dirty="0" smtClean="0">
                <a:latin typeface="Calibri" pitchFamily="34" charset="0"/>
                <a:ea typeface="ＭＳ Ｐゴシック" pitchFamily="34" charset="-128"/>
              </a:rPr>
              <a:t>Photosynthesis captures carbon dioxide gas from the air</a:t>
            </a:r>
          </a:p>
          <a:p>
            <a:pPr eaLnBrk="1" hangingPunct="1">
              <a:lnSpc>
                <a:spcPct val="90000"/>
              </a:lnSpc>
            </a:pPr>
            <a:endParaRPr lang="en-US" sz="2800" dirty="0" smtClean="0">
              <a:latin typeface="Calibri" pitchFamily="34" charset="0"/>
              <a:ea typeface="ＭＳ Ｐゴシック" pitchFamily="34" charset="-128"/>
            </a:endParaRPr>
          </a:p>
          <a:p>
            <a:pPr eaLnBrk="1" hangingPunct="1">
              <a:lnSpc>
                <a:spcPct val="90000"/>
              </a:lnSpc>
            </a:pPr>
            <a:r>
              <a:rPr lang="en-US" sz="2800" dirty="0" smtClean="0">
                <a:latin typeface="Calibri" pitchFamily="34" charset="0"/>
                <a:ea typeface="ＭＳ Ｐゴシック" pitchFamily="34" charset="-128"/>
              </a:rPr>
              <a:t>Incorporates carbon atoms into sugar </a:t>
            </a:r>
            <a:r>
              <a:rPr lang="en-US" sz="2000" dirty="0" smtClean="0">
                <a:solidFill>
                  <a:srgbClr val="FF0000"/>
                </a:solidFill>
                <a:latin typeface="Calibri" pitchFamily="34" charset="0"/>
                <a:ea typeface="ＭＳ Ｐゴシック" pitchFamily="34" charset="-128"/>
              </a:rPr>
              <a:t>(G3P!!!)</a:t>
            </a:r>
          </a:p>
          <a:p>
            <a:pPr eaLnBrk="1" hangingPunct="1">
              <a:lnSpc>
                <a:spcPct val="90000"/>
              </a:lnSpc>
            </a:pPr>
            <a:endParaRPr lang="en-US" sz="2800" dirty="0" smtClean="0">
              <a:latin typeface="Calibri" pitchFamily="34" charset="0"/>
              <a:ea typeface="ＭＳ Ｐゴシック" pitchFamily="34" charset="-128"/>
            </a:endParaRPr>
          </a:p>
          <a:p>
            <a:pPr eaLnBrk="1" hangingPunct="1">
              <a:lnSpc>
                <a:spcPct val="90000"/>
              </a:lnSpc>
            </a:pPr>
            <a:r>
              <a:rPr lang="en-US" sz="2800" b="1" dirty="0" smtClean="0">
                <a:latin typeface="Calibri" pitchFamily="34" charset="0"/>
                <a:ea typeface="ＭＳ Ｐゴシック" pitchFamily="34" charset="-128"/>
              </a:rPr>
              <a:t>“Carbon fixation”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828800"/>
            <a:ext cx="5471451" cy="39179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76200"/>
            <a:ext cx="8229600" cy="1143000"/>
          </a:xfrm>
        </p:spPr>
        <p:txBody>
          <a:bodyPr/>
          <a:lstStyle/>
          <a:p>
            <a:pPr eaLnBrk="1" hangingPunct="1"/>
            <a:r>
              <a:rPr lang="en-US" b="1" dirty="0" smtClean="0">
                <a:latin typeface="Calibri" pitchFamily="34" charset="0"/>
                <a:ea typeface="ＭＳ Ｐゴシック" pitchFamily="34" charset="-128"/>
              </a:rPr>
              <a:t>Carbon fixation</a:t>
            </a:r>
          </a:p>
        </p:txBody>
      </p:sp>
      <p:sp>
        <p:nvSpPr>
          <p:cNvPr id="35843" name="Content Placeholder 2"/>
          <p:cNvSpPr>
            <a:spLocks noGrp="1"/>
          </p:cNvSpPr>
          <p:nvPr>
            <p:ph idx="4294967295"/>
          </p:nvPr>
        </p:nvSpPr>
        <p:spPr>
          <a:xfrm>
            <a:off x="152400" y="1295400"/>
            <a:ext cx="3505200" cy="5105400"/>
          </a:xfrm>
        </p:spPr>
        <p:txBody>
          <a:bodyPr/>
          <a:lstStyle/>
          <a:p>
            <a:pPr eaLnBrk="1" hangingPunct="1">
              <a:lnSpc>
                <a:spcPct val="90000"/>
              </a:lnSpc>
              <a:defRPr/>
            </a:pPr>
            <a:r>
              <a:rPr lang="en-US" sz="2800" dirty="0" smtClean="0">
                <a:latin typeface="Calibri" pitchFamily="34" charset="0"/>
                <a:cs typeface="Calibri" pitchFamily="34" charset="0"/>
              </a:rPr>
              <a:t>Conversion of inorganic gaseous carbon into an organic molecule</a:t>
            </a:r>
          </a:p>
          <a:p>
            <a:pPr eaLnBrk="1" hangingPunct="1">
              <a:lnSpc>
                <a:spcPct val="90000"/>
              </a:lnSpc>
              <a:defRPr/>
            </a:pPr>
            <a:endParaRPr lang="en-US" sz="2800" dirty="0" smtClean="0">
              <a:latin typeface="Calibri" pitchFamily="34" charset="0"/>
              <a:cs typeface="Calibri" pitchFamily="34" charset="0"/>
            </a:endParaRPr>
          </a:p>
          <a:p>
            <a:pPr eaLnBrk="1" hangingPunct="1">
              <a:lnSpc>
                <a:spcPct val="90000"/>
              </a:lnSpc>
              <a:defRPr/>
            </a:pPr>
            <a:r>
              <a:rPr lang="en-US" sz="2800" dirty="0" smtClean="0">
                <a:latin typeface="Calibri" pitchFamily="34" charset="0"/>
                <a:cs typeface="Calibri" pitchFamily="34" charset="0"/>
              </a:rPr>
              <a:t>Sugars used by autotrophs and heterotrophs</a:t>
            </a:r>
          </a:p>
          <a:p>
            <a:pPr eaLnBrk="1" hangingPunct="1">
              <a:lnSpc>
                <a:spcPct val="90000"/>
              </a:lnSpc>
              <a:defRPr/>
            </a:pPr>
            <a:endParaRPr lang="en-US" sz="2800" dirty="0" smtClean="0">
              <a:latin typeface="Calibri" pitchFamily="34" charset="0"/>
              <a:cs typeface="Calibri" pitchFamily="34" charset="0"/>
            </a:endParaRPr>
          </a:p>
          <a:p>
            <a:pPr eaLnBrk="1" hangingPunct="1">
              <a:lnSpc>
                <a:spcPct val="90000"/>
              </a:lnSpc>
              <a:defRPr/>
            </a:pPr>
            <a:r>
              <a:rPr lang="en-US" sz="2800" dirty="0" smtClean="0">
                <a:latin typeface="Calibri" pitchFamily="34" charset="0"/>
                <a:cs typeface="Calibri" pitchFamily="34" charset="0"/>
              </a:rPr>
              <a:t>Main way carbon enters the global energy chain</a:t>
            </a:r>
          </a:p>
          <a:p>
            <a:pPr eaLnBrk="1" hangingPunct="1">
              <a:lnSpc>
                <a:spcPct val="90000"/>
              </a:lnSpc>
              <a:defRPr/>
            </a:pPr>
            <a:endParaRPr lang="en-US" sz="2800" dirty="0">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828800"/>
            <a:ext cx="5471451" cy="39179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rtlCol="0">
            <a:normAutofit fontScale="90000"/>
          </a:bodyPr>
          <a:lstStyle/>
          <a:p>
            <a:pPr eaLnBrk="1" fontAlgn="auto" hangingPunct="1">
              <a:spcAft>
                <a:spcPts val="0"/>
              </a:spcAft>
              <a:defRPr/>
            </a:pPr>
            <a:r>
              <a:rPr lang="en-US" dirty="0" smtClean="0"/>
              <a:t>Calvin Cycle: </a:t>
            </a:r>
            <a:r>
              <a:rPr lang="en-US" dirty="0" smtClean="0">
                <a:solidFill>
                  <a:srgbClr val="FF0000"/>
                </a:solidFill>
              </a:rPr>
              <a:t>making sugars</a:t>
            </a:r>
            <a:endParaRPr lang="en-US"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eaLnBrk="1" hangingPunct="1">
              <a:lnSpc>
                <a:spcPct val="90000"/>
              </a:lnSpc>
            </a:pPr>
            <a:r>
              <a:rPr lang="en-US" dirty="0" smtClean="0"/>
              <a:t>Part 2 of photosynthesis</a:t>
            </a:r>
          </a:p>
          <a:p>
            <a:pPr eaLnBrk="1" hangingPunct="1">
              <a:lnSpc>
                <a:spcPct val="90000"/>
              </a:lnSpc>
            </a:pPr>
            <a:r>
              <a:rPr lang="en-US" dirty="0" smtClean="0"/>
              <a:t>Happens in </a:t>
            </a:r>
            <a:r>
              <a:rPr lang="en-US" dirty="0" err="1" smtClean="0"/>
              <a:t>Stroma</a:t>
            </a:r>
            <a:endParaRPr lang="en-US" dirty="0" smtClean="0"/>
          </a:p>
          <a:p>
            <a:pPr eaLnBrk="1" hangingPunct="1">
              <a:lnSpc>
                <a:spcPct val="90000"/>
              </a:lnSpc>
            </a:pPr>
            <a:r>
              <a:rPr lang="en-US" dirty="0" smtClean="0"/>
              <a:t>Uses carbon dioxide from air</a:t>
            </a:r>
          </a:p>
          <a:p>
            <a:pPr eaLnBrk="1" hangingPunct="1">
              <a:lnSpc>
                <a:spcPct val="90000"/>
              </a:lnSpc>
              <a:buNone/>
            </a:pPr>
            <a:r>
              <a:rPr lang="en-US" dirty="0" smtClean="0"/>
              <a:t>			“</a:t>
            </a:r>
            <a:r>
              <a:rPr lang="en-US" b="1" dirty="0" smtClean="0"/>
              <a:t>carbon fixation”</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Makes a three carbon sugar</a:t>
            </a:r>
          </a:p>
          <a:p>
            <a:pPr lvl="1" eaLnBrk="1" hangingPunct="1">
              <a:lnSpc>
                <a:spcPct val="90000"/>
              </a:lnSpc>
              <a:buNone/>
            </a:pPr>
            <a:r>
              <a:rPr lang="en-US" dirty="0" smtClean="0"/>
              <a:t>		</a:t>
            </a:r>
            <a:r>
              <a:rPr lang="en-US" dirty="0" err="1" smtClean="0"/>
              <a:t>glyceraldehyde</a:t>
            </a:r>
            <a:r>
              <a:rPr lang="en-US" dirty="0" smtClean="0"/>
              <a:t> 3-phosphate (</a:t>
            </a:r>
            <a:r>
              <a:rPr lang="en-US" dirty="0" smtClean="0">
                <a:solidFill>
                  <a:srgbClr val="FF0000"/>
                </a:solidFill>
              </a:rPr>
              <a:t>G3P</a:t>
            </a:r>
            <a:r>
              <a:rPr lang="en-US" dirty="0" smtClean="0"/>
              <a:t>)</a:t>
            </a:r>
          </a:p>
          <a:p>
            <a:pPr eaLnBrk="1" hangingPunct="1">
              <a:lnSpc>
                <a:spcPct val="90000"/>
              </a:lnSpc>
            </a:pPr>
            <a:endParaRPr lang="en-US" dirty="0" smtClean="0"/>
          </a:p>
          <a:p>
            <a:pPr eaLnBrk="1" hangingPunct="1">
              <a:lnSpc>
                <a:spcPct val="90000"/>
              </a:lnSpc>
            </a:pPr>
            <a:r>
              <a:rPr lang="en-US" dirty="0" smtClean="0"/>
              <a:t>Depends on an enzyme nickname “</a:t>
            </a:r>
            <a:r>
              <a:rPr lang="en-US" dirty="0" err="1" smtClean="0">
                <a:solidFill>
                  <a:srgbClr val="FF0000"/>
                </a:solidFill>
              </a:rPr>
              <a:t>Rubisco</a:t>
            </a:r>
            <a:r>
              <a:rPr lang="en-US" dirty="0" smtClean="0"/>
              <a:t>”</a:t>
            </a:r>
          </a:p>
          <a:p>
            <a:pPr marL="0" indent="0" eaLnBrk="1" hangingPunct="1">
              <a:lnSpc>
                <a:spcPct val="90000"/>
              </a:lnSpc>
              <a:buNone/>
            </a:pPr>
            <a:r>
              <a:rPr lang="en-US" sz="2200" dirty="0" smtClean="0"/>
              <a:t>			</a:t>
            </a:r>
            <a:r>
              <a:rPr lang="en-US" sz="2200" dirty="0" err="1" smtClean="0"/>
              <a:t>Rubisco</a:t>
            </a:r>
            <a:r>
              <a:rPr lang="en-US" sz="2200" dirty="0" smtClean="0"/>
              <a:t> picks up the incoming CO2</a:t>
            </a:r>
          </a:p>
        </p:txBody>
      </p:sp>
      <p:pic>
        <p:nvPicPr>
          <p:cNvPr id="5" name="Picture 4" descr="D:\User Data\Desktop\infographic_05_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96" t="76827" b="6512"/>
          <a:stretch/>
        </p:blipFill>
        <p:spPr bwMode="auto">
          <a:xfrm>
            <a:off x="228600" y="3048000"/>
            <a:ext cx="821614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762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9_09"/>
          <p:cNvPicPr>
            <a:picLocks noChangeAspect="1" noChangeArrowheads="1"/>
          </p:cNvPicPr>
          <p:nvPr/>
        </p:nvPicPr>
        <p:blipFill>
          <a:blip r:embed="rId3"/>
          <a:srcRect/>
          <a:stretch>
            <a:fillRect/>
          </a:stretch>
        </p:blipFill>
        <p:spPr bwMode="auto">
          <a:xfrm>
            <a:off x="304800" y="482600"/>
            <a:ext cx="8531225" cy="5905500"/>
          </a:xfrm>
          <a:prstGeom prst="rect">
            <a:avLst/>
          </a:prstGeom>
          <a:noFill/>
          <a:ln w="9525">
            <a:noFill/>
            <a:miter lim="800000"/>
            <a:headEnd/>
            <a:tailEnd/>
          </a:ln>
          <a:effectLst/>
        </p:spPr>
      </p:pic>
    </p:spTree>
    <p:extLst>
      <p:ext uri="{BB962C8B-B14F-4D97-AF65-F5344CB8AC3E}">
        <p14:creationId xmlns:p14="http://schemas.microsoft.com/office/powerpoint/2010/main" val="2988614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 Data\Desktop\infographic_02_01.jpg"/>
          <p:cNvPicPr>
            <a:picLocks noChangeAspect="1" noChangeArrowheads="1"/>
          </p:cNvPicPr>
          <p:nvPr/>
        </p:nvPicPr>
        <p:blipFill rotWithShape="1">
          <a:blip r:embed="rId2">
            <a:extLst>
              <a:ext uri="{28A0092B-C50C-407E-A947-70E740481C1C}">
                <a14:useLocalDpi xmlns:a14="http://schemas.microsoft.com/office/drawing/2010/main" val="0"/>
              </a:ext>
            </a:extLst>
          </a:blip>
          <a:srcRect t="71364" b="8985"/>
          <a:stretch/>
        </p:blipFill>
        <p:spPr bwMode="auto">
          <a:xfrm>
            <a:off x="1115688" y="838200"/>
            <a:ext cx="7282608" cy="21990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449981"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smtClean="0">
                <a:latin typeface="Calibri" pitchFamily="34" charset="0"/>
                <a:ea typeface="ＭＳ Ｐゴシック" pitchFamily="34" charset="-128"/>
              </a:rPr>
              <a:t>Energy basics</a:t>
            </a:r>
          </a:p>
        </p:txBody>
      </p:sp>
      <p:sp>
        <p:nvSpPr>
          <p:cNvPr id="4" name="Content Placeholder 2"/>
          <p:cNvSpPr txBox="1">
            <a:spLocks/>
          </p:cNvSpPr>
          <p:nvPr/>
        </p:nvSpPr>
        <p:spPr bwMode="auto">
          <a:xfrm>
            <a:off x="642192" y="3200401"/>
            <a:ext cx="822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b="1" kern="0" dirty="0" smtClean="0">
                <a:latin typeface="Calibri" pitchFamily="34" charset="0"/>
                <a:ea typeface="ＭＳ Ｐゴシック" pitchFamily="34" charset="-128"/>
              </a:rPr>
              <a:t>Energy = </a:t>
            </a:r>
            <a:r>
              <a:rPr lang="en-US" sz="2400" kern="0" dirty="0" smtClean="0">
                <a:latin typeface="Calibri" pitchFamily="34" charset="0"/>
                <a:ea typeface="ＭＳ Ｐゴシック" pitchFamily="34" charset="-128"/>
              </a:rPr>
              <a:t> capacity to do work  </a:t>
            </a:r>
          </a:p>
          <a:p>
            <a:pPr lvl="1" eaLnBrk="1" hangingPunct="1"/>
            <a:r>
              <a:rPr lang="en-US" sz="2400" kern="0" dirty="0" smtClean="0">
                <a:latin typeface="Calibri" pitchFamily="34" charset="0"/>
                <a:ea typeface="ＭＳ Ｐゴシック" pitchFamily="34" charset="-128"/>
              </a:rPr>
              <a:t>Making molecules</a:t>
            </a:r>
          </a:p>
          <a:p>
            <a:pPr lvl="1" eaLnBrk="1" hangingPunct="1"/>
            <a:r>
              <a:rPr lang="en-US" sz="2400" kern="0" dirty="0" smtClean="0">
                <a:latin typeface="Calibri" pitchFamily="34" charset="0"/>
                <a:ea typeface="ＭＳ Ｐゴシック" pitchFamily="34" charset="-128"/>
              </a:rPr>
              <a:t>Moving stuff in and out of cells</a:t>
            </a:r>
          </a:p>
          <a:p>
            <a:pPr eaLnBrk="1" hangingPunct="1"/>
            <a:endParaRPr lang="en-US" sz="2400" kern="0" dirty="0" smtClean="0">
              <a:latin typeface="Calibri" pitchFamily="34" charset="0"/>
              <a:ea typeface="ＭＳ Ｐゴシック" pitchFamily="34" charset="-128"/>
            </a:endParaRPr>
          </a:p>
          <a:p>
            <a:pPr eaLnBrk="1" hangingPunct="1"/>
            <a:r>
              <a:rPr lang="en-US" sz="2400" kern="0" dirty="0" smtClean="0">
                <a:latin typeface="Calibri" pitchFamily="34" charset="0"/>
                <a:ea typeface="ＭＳ Ｐゴシック" pitchFamily="34" charset="-128"/>
              </a:rPr>
              <a:t>Without a constant source of energy, all life on Earth would stop </a:t>
            </a:r>
            <a:r>
              <a:rPr lang="en-US" sz="2400" kern="0" dirty="0" smtClean="0">
                <a:solidFill>
                  <a:srgbClr val="FF0000"/>
                </a:solidFill>
                <a:latin typeface="Calibri" pitchFamily="34" charset="0"/>
                <a:ea typeface="ＭＳ Ｐゴシック" pitchFamily="34" charset="-128"/>
              </a:rPr>
              <a:t>(new energy always being added to system)</a:t>
            </a:r>
          </a:p>
        </p:txBody>
      </p:sp>
      <p:pic>
        <p:nvPicPr>
          <p:cNvPr id="5" name="Picture 2" descr="F:\BSC 1005 - Survey\resources\jpgs labled\ch08\figure_08_02b_nb.jpg"/>
          <p:cNvPicPr>
            <a:picLocks noChangeAspect="1" noChangeArrowheads="1"/>
          </p:cNvPicPr>
          <p:nvPr/>
        </p:nvPicPr>
        <p:blipFill rotWithShape="1">
          <a:blip r:embed="rId3"/>
          <a:srcRect t="19867" b="6658"/>
          <a:stretch/>
        </p:blipFill>
        <p:spPr bwMode="auto">
          <a:xfrm>
            <a:off x="5345831" y="3352800"/>
            <a:ext cx="3333750" cy="1457542"/>
          </a:xfrm>
          <a:prstGeom prst="rect">
            <a:avLst/>
          </a:prstGeom>
          <a:noFill/>
        </p:spPr>
      </p:pic>
    </p:spTree>
    <p:extLst>
      <p:ext uri="{BB962C8B-B14F-4D97-AF65-F5344CB8AC3E}">
        <p14:creationId xmlns:p14="http://schemas.microsoft.com/office/powerpoint/2010/main" val="4001943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Calvin Cycle: making sugars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Calvin Cycle needs energy</a:t>
            </a:r>
          </a:p>
          <a:p>
            <a:pPr eaLnBrk="1" hangingPunct="1">
              <a:lnSpc>
                <a:spcPct val="90000"/>
              </a:lnSpc>
            </a:pPr>
            <a:endParaRPr lang="en-US" dirty="0" smtClean="0"/>
          </a:p>
          <a:p>
            <a:pPr eaLnBrk="1" hangingPunct="1">
              <a:lnSpc>
                <a:spcPct val="90000"/>
              </a:lnSpc>
            </a:pPr>
            <a:r>
              <a:rPr lang="en-US" dirty="0" smtClean="0"/>
              <a:t>Fixes one carbon each cycle</a:t>
            </a:r>
          </a:p>
          <a:p>
            <a:pPr eaLnBrk="1" hangingPunct="1">
              <a:lnSpc>
                <a:spcPct val="90000"/>
              </a:lnSpc>
            </a:pPr>
            <a:endParaRPr lang="en-US" dirty="0" smtClean="0"/>
          </a:p>
          <a:p>
            <a:pPr eaLnBrk="1" hangingPunct="1">
              <a:lnSpc>
                <a:spcPct val="90000"/>
              </a:lnSpc>
              <a:buNone/>
            </a:pPr>
            <a:r>
              <a:rPr lang="en-US" dirty="0" smtClean="0">
                <a:solidFill>
                  <a:srgbClr val="FF0000"/>
                </a:solidFill>
              </a:rPr>
              <a:t>3 cycles to make each 3 carbon sugar (G3P) </a:t>
            </a:r>
          </a:p>
          <a:p>
            <a:pPr eaLnBrk="1" hangingPunct="1">
              <a:lnSpc>
                <a:spcPct val="90000"/>
              </a:lnSpc>
              <a:buNone/>
            </a:pPr>
            <a:endParaRPr lang="en-US" dirty="0" smtClean="0"/>
          </a:p>
          <a:p>
            <a:pPr eaLnBrk="1" hangingPunct="1">
              <a:lnSpc>
                <a:spcPct val="90000"/>
              </a:lnSpc>
            </a:pPr>
            <a:r>
              <a:rPr lang="en-US" dirty="0" smtClean="0"/>
              <a:t>G3P is the building block of all carbohydrates</a:t>
            </a:r>
          </a:p>
        </p:txBody>
      </p:sp>
      <p:pic>
        <p:nvPicPr>
          <p:cNvPr id="4" name="Picture 2" descr="figure_09_09"/>
          <p:cNvPicPr>
            <a:picLocks noChangeAspect="1" noChangeArrowheads="1"/>
          </p:cNvPicPr>
          <p:nvPr/>
        </p:nvPicPr>
        <p:blipFill>
          <a:blip r:embed="rId2"/>
          <a:srcRect t="49369" r="70983" b="26359"/>
          <a:stretch>
            <a:fillRect/>
          </a:stretch>
        </p:blipFill>
        <p:spPr bwMode="auto">
          <a:xfrm>
            <a:off x="6172200" y="1752600"/>
            <a:ext cx="2660419" cy="1540476"/>
          </a:xfrm>
          <a:prstGeom prst="rect">
            <a:avLst/>
          </a:prstGeom>
          <a:noFill/>
          <a:ln w="9525">
            <a:noFill/>
            <a:miter lim="800000"/>
            <a:headEnd/>
            <a:tailEnd/>
          </a:ln>
          <a:effectLst/>
        </p:spPr>
      </p:pic>
    </p:spTree>
    <p:extLst>
      <p:ext uri="{BB962C8B-B14F-4D97-AF65-F5344CB8AC3E}">
        <p14:creationId xmlns:p14="http://schemas.microsoft.com/office/powerpoint/2010/main" val="1068550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rtlCol="0">
            <a:normAutofit/>
          </a:bodyPr>
          <a:lstStyle/>
          <a:p>
            <a:pPr eaLnBrk="1" fontAlgn="auto" hangingPunct="1">
              <a:spcAft>
                <a:spcPts val="0"/>
              </a:spcAft>
              <a:defRPr/>
            </a:pPr>
            <a:r>
              <a:rPr lang="en-US" dirty="0" smtClean="0"/>
              <a:t>G3P: building block of sugars</a:t>
            </a:r>
            <a:endParaRPr lang="en-US" dirty="0"/>
          </a:p>
        </p:txBody>
      </p:sp>
      <p:sp>
        <p:nvSpPr>
          <p:cNvPr id="3" name="Content Placeholder 2"/>
          <p:cNvSpPr>
            <a:spLocks noGrp="1"/>
          </p:cNvSpPr>
          <p:nvPr>
            <p:ph idx="1"/>
          </p:nvPr>
        </p:nvSpPr>
        <p:spPr>
          <a:xfrm>
            <a:off x="457200" y="990600"/>
            <a:ext cx="8229600" cy="5791200"/>
          </a:xfrm>
        </p:spPr>
        <p:txBody>
          <a:bodyPr>
            <a:normAutofit/>
          </a:bodyPr>
          <a:lstStyle/>
          <a:p>
            <a:pPr eaLnBrk="1" hangingPunct="1">
              <a:lnSpc>
                <a:spcPct val="90000"/>
              </a:lnSpc>
            </a:pPr>
            <a:r>
              <a:rPr lang="en-US" dirty="0" smtClean="0"/>
              <a:t>G3P is the building block of glucose and all the other carbohydrates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r>
              <a:rPr lang="en-US" dirty="0" smtClean="0"/>
              <a:t>Leaves chloroplast, fuel chemical reactions</a:t>
            </a:r>
          </a:p>
          <a:p>
            <a:pPr eaLnBrk="1" hangingPunct="1">
              <a:lnSpc>
                <a:spcPct val="90000"/>
              </a:lnSpc>
            </a:pPr>
            <a:endParaRPr lang="en-US" dirty="0" smtClean="0"/>
          </a:p>
          <a:p>
            <a:pPr eaLnBrk="1" hangingPunct="1">
              <a:lnSpc>
                <a:spcPct val="90000"/>
              </a:lnSpc>
            </a:pPr>
            <a:r>
              <a:rPr lang="en-US" dirty="0" smtClean="0"/>
              <a:t>In plants, G3P can be stored as starch for use at night</a:t>
            </a:r>
          </a:p>
        </p:txBody>
      </p:sp>
      <p:pic>
        <p:nvPicPr>
          <p:cNvPr id="4" name="Picture 3" descr="F:\BSC 1005 - Survey\resources\jpgs labled\ch05\figure_05_14.jpg"/>
          <p:cNvPicPr>
            <a:picLocks noChangeAspect="1" noChangeArrowheads="1"/>
          </p:cNvPicPr>
          <p:nvPr/>
        </p:nvPicPr>
        <p:blipFill rotWithShape="1">
          <a:blip r:embed="rId2" cstate="print"/>
          <a:srcRect t="41176" b="5447"/>
          <a:stretch/>
        </p:blipFill>
        <p:spPr bwMode="auto">
          <a:xfrm>
            <a:off x="2971800" y="2057400"/>
            <a:ext cx="3799724" cy="2057400"/>
          </a:xfrm>
          <a:prstGeom prst="rect">
            <a:avLst/>
          </a:prstGeom>
          <a:noFill/>
        </p:spPr>
      </p:pic>
    </p:spTree>
    <p:extLst>
      <p:ext uri="{BB962C8B-B14F-4D97-AF65-F5344CB8AC3E}">
        <p14:creationId xmlns:p14="http://schemas.microsoft.com/office/powerpoint/2010/main" val="699809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226219"/>
            <a:ext cx="8610600" cy="563562"/>
          </a:xfrm>
        </p:spPr>
        <p:txBody>
          <a:bodyPr/>
          <a:lstStyle/>
          <a:p>
            <a:pPr eaLnBrk="1" hangingPunct="1"/>
            <a:r>
              <a:rPr lang="en-US" sz="4000" b="1" dirty="0" smtClean="0">
                <a:latin typeface="Calibri" pitchFamily="34" charset="0"/>
                <a:ea typeface="ＭＳ Ｐゴシック" pitchFamily="34" charset="-128"/>
              </a:rPr>
              <a:t>Photosynthesis: </a:t>
            </a:r>
            <a:r>
              <a:rPr lang="en-US" sz="4000" b="1" dirty="0" smtClean="0">
                <a:solidFill>
                  <a:srgbClr val="FF0000"/>
                </a:solidFill>
                <a:latin typeface="Calibri" pitchFamily="34" charset="0"/>
                <a:ea typeface="ＭＳ Ｐゴシック" pitchFamily="34" charset="-128"/>
              </a:rPr>
              <a:t>a two stage process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36"/>
          <a:stretch/>
        </p:blipFill>
        <p:spPr>
          <a:xfrm>
            <a:off x="1130300" y="789781"/>
            <a:ext cx="7112000" cy="4739481"/>
          </a:xfrm>
          <a:prstGeom prst="rect">
            <a:avLst/>
          </a:prstGeom>
        </p:spPr>
      </p:pic>
      <p:sp>
        <p:nvSpPr>
          <p:cNvPr id="7" name="Title 1"/>
          <p:cNvSpPr txBox="1">
            <a:spLocks/>
          </p:cNvSpPr>
          <p:nvPr/>
        </p:nvSpPr>
        <p:spPr bwMode="auto">
          <a:xfrm>
            <a:off x="304800" y="5638800"/>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smtClean="0">
                <a:solidFill>
                  <a:srgbClr val="FF0000"/>
                </a:solidFill>
                <a:latin typeface="Calibri" pitchFamily="34" charset="0"/>
                <a:ea typeface="ＭＳ Ｐゴシック" pitchFamily="34" charset="-128"/>
              </a:rPr>
              <a:t>You must know “light reactions” and “Calvin Cycle”</a:t>
            </a:r>
          </a:p>
        </p:txBody>
      </p:sp>
    </p:spTree>
    <p:extLst>
      <p:ext uri="{BB962C8B-B14F-4D97-AF65-F5344CB8AC3E}">
        <p14:creationId xmlns:p14="http://schemas.microsoft.com/office/powerpoint/2010/main" val="3954549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ology4kids.com/files/art/cell_vacuo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23989"/>
            <a:ext cx="5055235" cy="18097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381000" y="226219"/>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b="1" kern="0" dirty="0" smtClean="0">
                <a:latin typeface="Calibri" pitchFamily="34" charset="0"/>
                <a:ea typeface="ＭＳ Ｐゴシック" pitchFamily="34" charset="-128"/>
              </a:rPr>
              <a:t>Hot or Dry conditions stress plants</a:t>
            </a:r>
            <a:endParaRPr lang="en-US" sz="4000" b="1" kern="0" dirty="0" smtClean="0">
              <a:solidFill>
                <a:srgbClr val="FF0000"/>
              </a:solidFill>
              <a:latin typeface="Calibri" pitchFamily="34" charset="0"/>
              <a:ea typeface="ＭＳ Ｐゴシック" pitchFamily="34" charset="-128"/>
            </a:endParaRPr>
          </a:p>
        </p:txBody>
      </p:sp>
      <p:sp>
        <p:nvSpPr>
          <p:cNvPr id="4" name="Title 1"/>
          <p:cNvSpPr txBox="1">
            <a:spLocks/>
          </p:cNvSpPr>
          <p:nvPr/>
        </p:nvSpPr>
        <p:spPr bwMode="auto">
          <a:xfrm>
            <a:off x="304800" y="1075104"/>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kern="0" dirty="0" smtClean="0">
                <a:latin typeface="Calibri" pitchFamily="34" charset="0"/>
                <a:ea typeface="ＭＳ Ｐゴシック" pitchFamily="34" charset="-128"/>
              </a:rPr>
              <a:t>Heat and low humidity increase water loss</a:t>
            </a:r>
            <a:endParaRPr lang="en-US" sz="3200" kern="0" dirty="0">
              <a:solidFill>
                <a:srgbClr val="FF0000"/>
              </a:solidFill>
              <a:latin typeface="Calibri" pitchFamily="34" charset="0"/>
              <a:ea typeface="ＭＳ Ｐゴシック" pitchFamily="34" charset="-128"/>
            </a:endParaRPr>
          </a:p>
          <a:p>
            <a:pPr eaLnBrk="1" hangingPunct="1"/>
            <a:r>
              <a:rPr lang="en-US" sz="3200" kern="0" dirty="0" smtClean="0">
                <a:solidFill>
                  <a:srgbClr val="FF0000"/>
                </a:solidFill>
                <a:latin typeface="Calibri" pitchFamily="34" charset="0"/>
                <a:ea typeface="ＭＳ Ｐゴシック" pitchFamily="34" charset="-128"/>
              </a:rPr>
              <a:t>Plants will die if they don’t have enough water</a:t>
            </a:r>
            <a:endParaRPr lang="en-US" sz="3200" kern="0" dirty="0" smtClean="0">
              <a:latin typeface="Calibri" pitchFamily="34" charset="0"/>
              <a:ea typeface="ＭＳ Ｐゴシック" pitchFamily="34" charset="-128"/>
            </a:endParaRPr>
          </a:p>
        </p:txBody>
      </p:sp>
      <p:pic>
        <p:nvPicPr>
          <p:cNvPr id="4100" name="Picture 4" descr="http://2.bp.blogspot.com/-LYgfXA0u8lM/TzB-v0wsVmI/AAAAAAAAI0g/AYsjJ7bWAf8/s1600/turgor+pressure+-+before+and+a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56117" y="3733739"/>
            <a:ext cx="4800600" cy="287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12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cbio.science.ru.nl/public/Final-Images/PL_Final512z_251-300/PL0275_512zCrassulaFreshLowerEpidermOpenClosedStoma.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06" b="22431"/>
          <a:stretch/>
        </p:blipFill>
        <p:spPr bwMode="auto">
          <a:xfrm>
            <a:off x="489858" y="1295400"/>
            <a:ext cx="3886200" cy="19910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ol-biol4masters.masters.grkraj.org/html/Cellular_Signal_Transduction6-Signal_Transduction_In_Plants_files/image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
            <a:ext cx="4076700" cy="3057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meritnation.com/img/shared/discuss_editlive/2397535/2012_04_09_12_33_58/Screenshot-2.png"/>
          <p:cNvPicPr>
            <a:picLocks noChangeAspect="1" noChangeArrowheads="1"/>
          </p:cNvPicPr>
          <p:nvPr/>
        </p:nvPicPr>
        <p:blipFill rotWithShape="1">
          <a:blip r:embed="rId4">
            <a:extLst>
              <a:ext uri="{28A0092B-C50C-407E-A947-70E740481C1C}">
                <a14:useLocalDpi xmlns:a14="http://schemas.microsoft.com/office/drawing/2010/main" val="0"/>
              </a:ext>
            </a:extLst>
          </a:blip>
          <a:srcRect t="10169"/>
          <a:stretch/>
        </p:blipFill>
        <p:spPr bwMode="auto">
          <a:xfrm>
            <a:off x="5157787" y="3733800"/>
            <a:ext cx="3514725" cy="2019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1149" y="228600"/>
            <a:ext cx="4495800" cy="954107"/>
          </a:xfrm>
          <a:prstGeom prst="rect">
            <a:avLst/>
          </a:prstGeom>
        </p:spPr>
        <p:txBody>
          <a:bodyPr wrap="square">
            <a:spAutoFit/>
          </a:bodyPr>
          <a:lstStyle/>
          <a:p>
            <a:r>
              <a:rPr lang="en-US" sz="2800" b="1" kern="0" dirty="0" smtClean="0">
                <a:latin typeface="Calibri" pitchFamily="34" charset="0"/>
              </a:rPr>
              <a:t>Closing the Stomata can reduce water loss…</a:t>
            </a:r>
            <a:endParaRPr lang="en-US" sz="2800" dirty="0"/>
          </a:p>
        </p:txBody>
      </p:sp>
      <p:pic>
        <p:nvPicPr>
          <p:cNvPr id="7" name="Picture 2" descr="https://davis-dais-2012-13.wikispaces.com/file/view/leaf_xsection.jpg/294402776/leaf_xsec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t="32304"/>
          <a:stretch/>
        </p:blipFill>
        <p:spPr bwMode="auto">
          <a:xfrm>
            <a:off x="651781" y="3962493"/>
            <a:ext cx="4257675" cy="27146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2719" y="3439273"/>
            <a:ext cx="4495800" cy="523220"/>
          </a:xfrm>
          <a:prstGeom prst="rect">
            <a:avLst/>
          </a:prstGeom>
        </p:spPr>
        <p:txBody>
          <a:bodyPr wrap="square">
            <a:spAutoFit/>
          </a:bodyPr>
          <a:lstStyle/>
          <a:p>
            <a:r>
              <a:rPr lang="en-US" sz="2800" b="1" kern="0" dirty="0" smtClean="0">
                <a:latin typeface="Calibri" pitchFamily="34" charset="0"/>
              </a:rPr>
              <a:t>…but </a:t>
            </a:r>
            <a:r>
              <a:rPr lang="en-US" sz="2800" b="1" kern="0" dirty="0" smtClean="0">
                <a:solidFill>
                  <a:srgbClr val="FF0000"/>
                </a:solidFill>
                <a:latin typeface="Calibri" pitchFamily="34" charset="0"/>
              </a:rPr>
              <a:t>CO2 down </a:t>
            </a:r>
            <a:r>
              <a:rPr lang="en-US" sz="2800" b="1" kern="0" dirty="0" smtClean="0">
                <a:latin typeface="Calibri" pitchFamily="34" charset="0"/>
              </a:rPr>
              <a:t>&amp; </a:t>
            </a:r>
            <a:r>
              <a:rPr lang="en-US" sz="2800" b="1" kern="0" dirty="0" smtClean="0">
                <a:solidFill>
                  <a:srgbClr val="FF0000"/>
                </a:solidFill>
                <a:latin typeface="Calibri" pitchFamily="34" charset="0"/>
              </a:rPr>
              <a:t>O2 up </a:t>
            </a:r>
            <a:endParaRPr lang="en-US" sz="2800" dirty="0">
              <a:solidFill>
                <a:srgbClr val="FF0000"/>
              </a:solidFill>
            </a:endParaRPr>
          </a:p>
        </p:txBody>
      </p:sp>
      <p:sp>
        <p:nvSpPr>
          <p:cNvPr id="9" name="Rectangle 8"/>
          <p:cNvSpPr/>
          <p:nvPr/>
        </p:nvSpPr>
        <p:spPr>
          <a:xfrm>
            <a:off x="4667249" y="5818102"/>
            <a:ext cx="4495800" cy="954107"/>
          </a:xfrm>
          <a:prstGeom prst="rect">
            <a:avLst/>
          </a:prstGeom>
        </p:spPr>
        <p:txBody>
          <a:bodyPr wrap="square">
            <a:spAutoFit/>
          </a:bodyPr>
          <a:lstStyle/>
          <a:p>
            <a:r>
              <a:rPr lang="en-US" sz="2800" b="1" kern="0" dirty="0" smtClean="0">
                <a:solidFill>
                  <a:srgbClr val="FF0000"/>
                </a:solidFill>
                <a:latin typeface="Calibri" pitchFamily="34" charset="0"/>
              </a:rPr>
              <a:t>Plants need to take in </a:t>
            </a:r>
          </a:p>
          <a:p>
            <a:r>
              <a:rPr lang="en-US" sz="2800" b="1" kern="0" dirty="0" smtClean="0">
                <a:solidFill>
                  <a:srgbClr val="FF0000"/>
                </a:solidFill>
                <a:latin typeface="Calibri" pitchFamily="34" charset="0"/>
              </a:rPr>
              <a:t>CO2 to make sugars!!!</a:t>
            </a:r>
            <a:endParaRPr lang="en-US" sz="2800" dirty="0">
              <a:solidFill>
                <a:srgbClr val="FF0000"/>
              </a:solidFill>
            </a:endParaRPr>
          </a:p>
        </p:txBody>
      </p:sp>
    </p:spTree>
    <p:extLst>
      <p:ext uri="{BB962C8B-B14F-4D97-AF65-F5344CB8AC3E}">
        <p14:creationId xmlns:p14="http://schemas.microsoft.com/office/powerpoint/2010/main" val="208954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cnx.org/resources/f808303f338cf166b41bfafaf504d2f0/photorespir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5981700" cy="3121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8194" y="1337340"/>
            <a:ext cx="3733800" cy="523220"/>
          </a:xfrm>
          <a:prstGeom prst="rect">
            <a:avLst/>
          </a:prstGeom>
        </p:spPr>
        <p:txBody>
          <a:bodyPr wrap="square">
            <a:spAutoFit/>
          </a:bodyPr>
          <a:lstStyle/>
          <a:p>
            <a:r>
              <a:rPr lang="en-US" sz="2800" b="1" kern="0" dirty="0" smtClean="0">
                <a:latin typeface="Calibri" pitchFamily="34" charset="0"/>
              </a:rPr>
              <a:t>ATP used to make sugar</a:t>
            </a:r>
            <a:endParaRPr lang="en-US" sz="2800" dirty="0"/>
          </a:p>
        </p:txBody>
      </p:sp>
      <p:sp>
        <p:nvSpPr>
          <p:cNvPr id="6" name="Rectangle 5"/>
          <p:cNvSpPr/>
          <p:nvPr/>
        </p:nvSpPr>
        <p:spPr>
          <a:xfrm>
            <a:off x="4674325" y="1337340"/>
            <a:ext cx="4038600" cy="523220"/>
          </a:xfrm>
          <a:prstGeom prst="rect">
            <a:avLst/>
          </a:prstGeom>
        </p:spPr>
        <p:txBody>
          <a:bodyPr wrap="square">
            <a:spAutoFit/>
          </a:bodyPr>
          <a:lstStyle/>
          <a:p>
            <a:r>
              <a:rPr lang="en-US" sz="2800" b="1" kern="0" dirty="0" smtClean="0">
                <a:solidFill>
                  <a:srgbClr val="FF0000"/>
                </a:solidFill>
                <a:latin typeface="Calibri" pitchFamily="34" charset="0"/>
              </a:rPr>
              <a:t>ATP used to fix RUBISCO!!</a:t>
            </a:r>
            <a:endParaRPr lang="en-US" sz="2800" dirty="0">
              <a:solidFill>
                <a:srgbClr val="FF0000"/>
              </a:solidFill>
            </a:endParaRPr>
          </a:p>
        </p:txBody>
      </p:sp>
      <p:sp>
        <p:nvSpPr>
          <p:cNvPr id="7" name="Rectangle 6"/>
          <p:cNvSpPr/>
          <p:nvPr/>
        </p:nvSpPr>
        <p:spPr>
          <a:xfrm>
            <a:off x="278674" y="152400"/>
            <a:ext cx="8434251" cy="923330"/>
          </a:xfrm>
          <a:prstGeom prst="rect">
            <a:avLst/>
          </a:prstGeom>
        </p:spPr>
        <p:txBody>
          <a:bodyPr wrap="square">
            <a:spAutoFit/>
          </a:bodyPr>
          <a:lstStyle/>
          <a:p>
            <a:r>
              <a:rPr lang="en-US" sz="5400" b="1" kern="0" dirty="0" smtClean="0">
                <a:solidFill>
                  <a:srgbClr val="FF0000"/>
                </a:solidFill>
                <a:latin typeface="Calibri" pitchFamily="34" charset="0"/>
              </a:rPr>
              <a:t>Oxygen messes up RUBISCO</a:t>
            </a:r>
            <a:endParaRPr lang="en-US" sz="5400" dirty="0">
              <a:solidFill>
                <a:srgbClr val="FF0000"/>
              </a:solidFill>
            </a:endParaRPr>
          </a:p>
        </p:txBody>
      </p:sp>
      <p:sp>
        <p:nvSpPr>
          <p:cNvPr id="8" name="Rectangle 7"/>
          <p:cNvSpPr/>
          <p:nvPr/>
        </p:nvSpPr>
        <p:spPr>
          <a:xfrm>
            <a:off x="495299" y="5334000"/>
            <a:ext cx="8001000" cy="954107"/>
          </a:xfrm>
          <a:prstGeom prst="rect">
            <a:avLst/>
          </a:prstGeom>
        </p:spPr>
        <p:txBody>
          <a:bodyPr wrap="square">
            <a:spAutoFit/>
          </a:bodyPr>
          <a:lstStyle/>
          <a:p>
            <a:r>
              <a:rPr lang="en-US" sz="2800" b="1" kern="0" dirty="0" smtClean="0">
                <a:solidFill>
                  <a:srgbClr val="FF0000"/>
                </a:solidFill>
                <a:latin typeface="Calibri" pitchFamily="34" charset="0"/>
              </a:rPr>
              <a:t>Photorespiration</a:t>
            </a:r>
            <a:r>
              <a:rPr lang="en-US" sz="2800" b="1" kern="0" dirty="0" smtClean="0">
                <a:latin typeface="Calibri" pitchFamily="34" charset="0"/>
              </a:rPr>
              <a:t> wastes the plant’s energy, makes it harder to grow in hot or dry conditions</a:t>
            </a:r>
            <a:endParaRPr lang="en-US" sz="2800" dirty="0"/>
          </a:p>
        </p:txBody>
      </p:sp>
    </p:spTree>
    <p:extLst>
      <p:ext uri="{BB962C8B-B14F-4D97-AF65-F5344CB8AC3E}">
        <p14:creationId xmlns:p14="http://schemas.microsoft.com/office/powerpoint/2010/main" val="3535366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smtClean="0">
                <a:latin typeface="Calibri" pitchFamily="34" charset="0"/>
                <a:ea typeface="ＭＳ Ｐゴシック" pitchFamily="34" charset="-128"/>
              </a:rPr>
              <a:t>Other ways to do photosynthesis</a:t>
            </a:r>
          </a:p>
        </p:txBody>
      </p:sp>
      <p:pic>
        <p:nvPicPr>
          <p:cNvPr id="1026" name="Picture 2" descr="http://kvhs.nbed.nb.ca/gallant/biology/c4_c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04" y="1219200"/>
            <a:ext cx="8548391"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5715000"/>
            <a:ext cx="7467600" cy="523220"/>
          </a:xfrm>
          <a:prstGeom prst="rect">
            <a:avLst/>
          </a:prstGeom>
        </p:spPr>
        <p:txBody>
          <a:bodyPr wrap="square">
            <a:spAutoFit/>
          </a:bodyPr>
          <a:lstStyle/>
          <a:p>
            <a:r>
              <a:rPr lang="en-US" sz="2800" b="1" kern="0" dirty="0" smtClean="0">
                <a:solidFill>
                  <a:srgbClr val="FF0000"/>
                </a:solidFill>
                <a:latin typeface="Calibri" pitchFamily="34" charset="0"/>
              </a:rPr>
              <a:t>keep the oxygen away from the </a:t>
            </a:r>
            <a:r>
              <a:rPr lang="en-US" sz="2800" b="1" kern="0" dirty="0" err="1" smtClean="0">
                <a:solidFill>
                  <a:srgbClr val="FF0000"/>
                </a:solidFill>
                <a:latin typeface="Calibri" pitchFamily="34" charset="0"/>
              </a:rPr>
              <a:t>rubisco</a:t>
            </a:r>
            <a:r>
              <a:rPr lang="en-US" sz="2800" b="1" kern="0" dirty="0" smtClean="0">
                <a:solidFill>
                  <a:srgbClr val="FF0000"/>
                </a:solidFill>
                <a:latin typeface="Calibri" pitchFamily="34" charset="0"/>
              </a:rPr>
              <a:t>!!!</a:t>
            </a:r>
            <a:endParaRPr lang="en-US" sz="2800" dirty="0">
              <a:solidFill>
                <a:srgbClr val="FF0000"/>
              </a:solidFill>
            </a:endParaRPr>
          </a:p>
        </p:txBody>
      </p:sp>
    </p:spTree>
    <p:extLst>
      <p:ext uri="{BB962C8B-B14F-4D97-AF65-F5344CB8AC3E}">
        <p14:creationId xmlns:p14="http://schemas.microsoft.com/office/powerpoint/2010/main" val="3384060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Using algae to make fuel</a:t>
            </a:r>
          </a:p>
        </p:txBody>
      </p:sp>
      <p:sp>
        <p:nvSpPr>
          <p:cNvPr id="2" name="TextBox 1"/>
          <p:cNvSpPr txBox="1"/>
          <p:nvPr/>
        </p:nvSpPr>
        <p:spPr>
          <a:xfrm>
            <a:off x="914400" y="1219200"/>
            <a:ext cx="6934200" cy="2586038"/>
          </a:xfrm>
          <a:prstGeom prst="rect">
            <a:avLst/>
          </a:prstGeom>
          <a:noFill/>
        </p:spPr>
        <p:txBody>
          <a:bodyPr>
            <a:spAutoFit/>
          </a:bodyPr>
          <a:lstStyle/>
          <a:p>
            <a:pPr marL="285750" indent="-285750">
              <a:buFont typeface="Arial"/>
              <a:buChar char="•"/>
              <a:defRPr/>
            </a:pPr>
            <a:r>
              <a:rPr lang="en-US" sz="2400" dirty="0">
                <a:latin typeface="Calibri" pitchFamily="34" charset="0"/>
                <a:ea typeface="ＭＳ Ｐゴシック" charset="0"/>
                <a:cs typeface="Calibri" pitchFamily="34" charset="0"/>
              </a:rPr>
              <a:t>Algae are best known for the green, red, or brown hues</a:t>
            </a:r>
          </a:p>
          <a:p>
            <a:pPr marL="285750" indent="-285750">
              <a:buFont typeface="Arial"/>
              <a:buChar char="•"/>
              <a:defRPr/>
            </a:pPr>
            <a:r>
              <a:rPr lang="en-US" sz="2400" dirty="0">
                <a:latin typeface="Calibri" pitchFamily="34" charset="0"/>
                <a:ea typeface="ＭＳ Ｐゴシック" charset="0"/>
                <a:cs typeface="Calibri" pitchFamily="34" charset="0"/>
              </a:rPr>
              <a:t>Also have ability to capture energy of sunlight and convert it into usable forms of energy </a:t>
            </a:r>
          </a:p>
          <a:p>
            <a:pPr marL="285750" indent="-285750">
              <a:buFont typeface="Arial"/>
              <a:buChar char="•"/>
              <a:defRPr/>
            </a:pPr>
            <a:r>
              <a:rPr lang="en-US" sz="2400" dirty="0">
                <a:latin typeface="Calibri" pitchFamily="34" charset="0"/>
                <a:ea typeface="ＭＳ Ｐゴシック" charset="0"/>
                <a:cs typeface="Calibri" pitchFamily="34" charset="0"/>
              </a:rPr>
              <a:t>Much is in the form of oils ideally suited to making fuel</a:t>
            </a:r>
          </a:p>
          <a:p>
            <a:pPr>
              <a:defRPr/>
            </a:pPr>
            <a:endParaRPr lang="en-US" dirty="0">
              <a:latin typeface="Arial" charset="0"/>
              <a:ea typeface="ＭＳ Ｐゴシック" charset="0"/>
              <a:cs typeface="ＭＳ Ｐゴシック" charset="0"/>
            </a:endParaRPr>
          </a:p>
        </p:txBody>
      </p:sp>
      <p:pic>
        <p:nvPicPr>
          <p:cNvPr id="17412" name="Picture 5" descr="D:\User Data\Desktop\unnumbered_05_p9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505200"/>
            <a:ext cx="3348037"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D:\User Data\Desktop\unnumbered_05_p9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05200"/>
            <a:ext cx="30686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50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D:\User Data\Desktop\chapter_05_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9342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5791200" y="6477000"/>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000" b="1"/>
              <a:t>Copyright © 2014 by W. H. Freeman and Company</a:t>
            </a:r>
            <a:endParaRPr lang="en-US">
              <a:latin typeface="Calibri" pitchFamily="34" charset="0"/>
            </a:endParaRPr>
          </a:p>
        </p:txBody>
      </p:sp>
      <p:sp>
        <p:nvSpPr>
          <p:cNvPr id="2" name="Rectangle 1"/>
          <p:cNvSpPr/>
          <p:nvPr/>
        </p:nvSpPr>
        <p:spPr>
          <a:xfrm>
            <a:off x="609600" y="838200"/>
            <a:ext cx="8001000" cy="707886"/>
          </a:xfrm>
          <a:prstGeom prst="rect">
            <a:avLst/>
          </a:prstGeom>
        </p:spPr>
        <p:txBody>
          <a:bodyPr wrap="square">
            <a:spAutoFit/>
          </a:bodyPr>
          <a:lstStyle/>
          <a:p>
            <a:pPr eaLnBrk="1" hangingPunct="1"/>
            <a:r>
              <a:rPr lang="en-US" sz="4000" dirty="0" smtClean="0"/>
              <a:t>costs</a:t>
            </a:r>
            <a:r>
              <a:rPr lang="en-US" sz="4000" dirty="0"/>
              <a:t>, benefits, and sustainability? </a:t>
            </a:r>
          </a:p>
        </p:txBody>
      </p:sp>
    </p:spTree>
    <p:extLst>
      <p:ext uri="{BB962C8B-B14F-4D97-AF65-F5344CB8AC3E}">
        <p14:creationId xmlns:p14="http://schemas.microsoft.com/office/powerpoint/2010/main" val="1008242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Fossil fuels are limited</a:t>
            </a:r>
          </a:p>
        </p:txBody>
      </p:sp>
      <p:sp>
        <p:nvSpPr>
          <p:cNvPr id="18435" name="TextBox 1"/>
          <p:cNvSpPr txBox="1">
            <a:spLocks noChangeArrowheads="1"/>
          </p:cNvSpPr>
          <p:nvPr/>
        </p:nvSpPr>
        <p:spPr bwMode="auto">
          <a:xfrm>
            <a:off x="457200" y="1219200"/>
            <a:ext cx="629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2400">
                <a:latin typeface="Calibri" pitchFamily="34" charset="0"/>
              </a:rPr>
              <a:t>Demand for oil will increase over next 25 years</a:t>
            </a:r>
          </a:p>
          <a:p>
            <a:pPr eaLnBrk="1" hangingPunct="1">
              <a:buFont typeface="Arial" pitchFamily="34" charset="0"/>
              <a:buChar char="•"/>
            </a:pPr>
            <a:r>
              <a:rPr lang="en-US" sz="2400">
                <a:latin typeface="Calibri" pitchFamily="34" charset="0"/>
              </a:rPr>
              <a:t>Sources of oil are finite</a:t>
            </a:r>
          </a:p>
          <a:p>
            <a:pPr eaLnBrk="1" hangingPunct="1">
              <a:buFont typeface="Arial" pitchFamily="34" charset="0"/>
              <a:buChar char="•"/>
            </a:pPr>
            <a:r>
              <a:rPr lang="en-US" sz="2400">
                <a:latin typeface="Calibri" pitchFamily="34" charset="0"/>
              </a:rPr>
              <a:t>Takes millions of years to replenish</a:t>
            </a:r>
            <a:endParaRPr lang="en-US">
              <a:latin typeface="Calibri" pitchFamily="34" charset="0"/>
            </a:endParaRPr>
          </a:p>
        </p:txBody>
      </p:sp>
      <p:pic>
        <p:nvPicPr>
          <p:cNvPr id="18436" name="Picture 5" descr="D:\User Data\Desktop\infographic_05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511425"/>
            <a:ext cx="6985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62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b="1" dirty="0" smtClean="0">
                <a:latin typeface="Calibri" pitchFamily="34" charset="0"/>
                <a:ea typeface="ＭＳ Ｐゴシック" pitchFamily="34" charset="-128"/>
              </a:rPr>
              <a:t>Types of Energy</a:t>
            </a:r>
          </a:p>
        </p:txBody>
      </p:sp>
      <p:sp>
        <p:nvSpPr>
          <p:cNvPr id="26627" name="Content Placeholder 2"/>
          <p:cNvSpPr>
            <a:spLocks noGrp="1"/>
          </p:cNvSpPr>
          <p:nvPr>
            <p:ph idx="4294967295"/>
          </p:nvPr>
        </p:nvSpPr>
        <p:spPr>
          <a:xfrm>
            <a:off x="304800" y="1447800"/>
            <a:ext cx="8305800" cy="4876800"/>
          </a:xfrm>
        </p:spPr>
        <p:txBody>
          <a:bodyPr/>
          <a:lstStyle/>
          <a:p>
            <a:pPr eaLnBrk="1" hangingPunct="1"/>
            <a:r>
              <a:rPr lang="en-US" b="1" dirty="0" smtClean="0">
                <a:latin typeface="Calibri" pitchFamily="34" charset="0"/>
                <a:ea typeface="ＭＳ Ｐゴシック" pitchFamily="34" charset="-128"/>
              </a:rPr>
              <a:t>Kinetic energy </a:t>
            </a:r>
            <a:r>
              <a:rPr lang="en-US" b="1" i="1" dirty="0" smtClean="0">
                <a:latin typeface="Calibri" pitchFamily="34" charset="0"/>
                <a:ea typeface="ＭＳ Ｐゴシック" pitchFamily="34" charset="-128"/>
              </a:rPr>
              <a:t>- </a:t>
            </a:r>
            <a:r>
              <a:rPr lang="en-US" dirty="0" smtClean="0">
                <a:latin typeface="Calibri" pitchFamily="34" charset="0"/>
                <a:ea typeface="ＭＳ Ｐゴシック" pitchFamily="34" charset="-128"/>
              </a:rPr>
              <a:t>the energy of motion or movement  </a:t>
            </a:r>
            <a:r>
              <a:rPr lang="en-US" sz="2000" dirty="0" smtClean="0">
                <a:solidFill>
                  <a:srgbClr val="FF0000"/>
                </a:solidFill>
                <a:latin typeface="Calibri" pitchFamily="34" charset="0"/>
                <a:ea typeface="ＭＳ Ｐゴシック" pitchFamily="34" charset="-128"/>
              </a:rPr>
              <a:t>(e.g. </a:t>
            </a:r>
            <a:r>
              <a:rPr lang="en-US" sz="2000" b="1" i="1" u="sng" dirty="0" smtClean="0">
                <a:solidFill>
                  <a:srgbClr val="FF0000"/>
                </a:solidFill>
                <a:latin typeface="Calibri" pitchFamily="34" charset="0"/>
                <a:ea typeface="ＭＳ Ｐゴシック" pitchFamily="34" charset="-128"/>
              </a:rPr>
              <a:t>photons of light </a:t>
            </a:r>
            <a:r>
              <a:rPr lang="en-US" sz="2000" dirty="0" smtClean="0">
                <a:solidFill>
                  <a:srgbClr val="FF0000"/>
                </a:solidFill>
                <a:latin typeface="Calibri" pitchFamily="34" charset="0"/>
                <a:ea typeface="ＭＳ Ｐゴシック" pitchFamily="34" charset="-128"/>
              </a:rPr>
              <a:t>moving)</a:t>
            </a:r>
          </a:p>
          <a:p>
            <a:pPr lvl="3" eaLnBrk="1" hangingPunct="1"/>
            <a:r>
              <a:rPr lang="en-US" b="1" dirty="0" smtClean="0">
                <a:latin typeface="Calibri" pitchFamily="34" charset="0"/>
                <a:ea typeface="ＭＳ Ｐゴシック" pitchFamily="34" charset="-128"/>
              </a:rPr>
              <a:t>Heat - </a:t>
            </a:r>
            <a:r>
              <a:rPr lang="en-US" dirty="0" smtClean="0">
                <a:latin typeface="Calibri" pitchFamily="34" charset="0"/>
                <a:ea typeface="ＭＳ Ｐゴシック" pitchFamily="34" charset="-128"/>
              </a:rPr>
              <a:t>the kinetic energy generated by random movement of molecules or atoms</a:t>
            </a:r>
          </a:p>
          <a:p>
            <a:pPr eaLnBrk="1" hangingPunct="1"/>
            <a:endParaRPr lang="en-US" dirty="0" smtClean="0">
              <a:latin typeface="Calibri" pitchFamily="34" charset="0"/>
              <a:ea typeface="ＭＳ Ｐゴシック" pitchFamily="34" charset="-128"/>
            </a:endParaRPr>
          </a:p>
          <a:p>
            <a:pPr eaLnBrk="1" hangingPunct="1"/>
            <a:r>
              <a:rPr lang="en-US" b="1" dirty="0">
                <a:latin typeface="Calibri" pitchFamily="34" charset="0"/>
                <a:ea typeface="ＭＳ Ｐゴシック" pitchFamily="34" charset="-128"/>
              </a:rPr>
              <a:t>Potential energy - </a:t>
            </a:r>
            <a:r>
              <a:rPr lang="en-US" dirty="0">
                <a:latin typeface="Calibri" pitchFamily="34" charset="0"/>
                <a:ea typeface="ＭＳ Ｐゴシック" pitchFamily="34" charset="-128"/>
              </a:rPr>
              <a:t>stored energy in the chemical bonds</a:t>
            </a:r>
          </a:p>
          <a:p>
            <a:pPr eaLnBrk="1" hangingPunct="1"/>
            <a:endParaRPr lang="en-US" dirty="0" smtClean="0">
              <a:latin typeface="Calibri" pitchFamily="34" charset="0"/>
              <a:ea typeface="ＭＳ Ｐゴシック" pitchFamily="34" charset="-128"/>
            </a:endParaRPr>
          </a:p>
        </p:txBody>
      </p:sp>
      <p:pic>
        <p:nvPicPr>
          <p:cNvPr id="4" name="Picture 4" descr="D:\User Data\Desktop\infographic_05_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2" r="68303" b="7453"/>
          <a:stretch/>
        </p:blipFill>
        <p:spPr bwMode="auto">
          <a:xfrm>
            <a:off x="7239000" y="2971800"/>
            <a:ext cx="1539109"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438400" y="4800600"/>
            <a:ext cx="3486150" cy="100012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U.S. energy consumption</a:t>
            </a:r>
          </a:p>
        </p:txBody>
      </p:sp>
      <p:sp>
        <p:nvSpPr>
          <p:cNvPr id="16387" name="Content Placeholder 2"/>
          <p:cNvSpPr>
            <a:spLocks noGrp="1"/>
          </p:cNvSpPr>
          <p:nvPr>
            <p:ph idx="4294967295"/>
          </p:nvPr>
        </p:nvSpPr>
        <p:spPr>
          <a:xfrm>
            <a:off x="457200" y="1600200"/>
            <a:ext cx="2895600" cy="4525963"/>
          </a:xfrm>
        </p:spPr>
        <p:txBody>
          <a:bodyPr/>
          <a:lstStyle/>
          <a:p>
            <a:pPr eaLnBrk="1" hangingPunct="1">
              <a:defRPr/>
            </a:pPr>
            <a:r>
              <a:rPr lang="en-US" dirty="0" smtClean="0">
                <a:latin typeface="Calibri" pitchFamily="34" charset="0"/>
                <a:cs typeface="Calibri" pitchFamily="34" charset="0"/>
              </a:rPr>
              <a:t>The United </a:t>
            </a:r>
            <a:r>
              <a:rPr lang="en-US" dirty="0">
                <a:latin typeface="Calibri" pitchFamily="34" charset="0"/>
                <a:cs typeface="Calibri" pitchFamily="34" charset="0"/>
              </a:rPr>
              <a:t>States is the </a:t>
            </a:r>
            <a:r>
              <a:rPr lang="en-US" dirty="0" smtClean="0">
                <a:latin typeface="Calibri" pitchFamily="34" charset="0"/>
                <a:cs typeface="Calibri" pitchFamily="34" charset="0"/>
              </a:rPr>
              <a:t>largest consumer </a:t>
            </a:r>
            <a:r>
              <a:rPr lang="en-US" dirty="0">
                <a:latin typeface="Calibri" pitchFamily="34" charset="0"/>
                <a:cs typeface="Calibri" pitchFamily="34" charset="0"/>
              </a:rPr>
              <a:t>of fossil </a:t>
            </a:r>
            <a:r>
              <a:rPr lang="en-US" dirty="0" smtClean="0">
                <a:latin typeface="Calibri" pitchFamily="34" charset="0"/>
                <a:cs typeface="Calibri" pitchFamily="34" charset="0"/>
              </a:rPr>
              <a:t>fuels</a:t>
            </a:r>
          </a:p>
          <a:p>
            <a:pPr eaLnBrk="1" hangingPunct="1">
              <a:defRPr/>
            </a:pPr>
            <a:r>
              <a:rPr lang="en-US" kern="1200" dirty="0" smtClean="0">
                <a:latin typeface="Calibri" pitchFamily="34" charset="0"/>
                <a:cs typeface="Calibri" pitchFamily="34" charset="0"/>
              </a:rPr>
              <a:t>New </a:t>
            </a:r>
            <a:r>
              <a:rPr lang="en-US" kern="1200" dirty="0">
                <a:latin typeface="Calibri" pitchFamily="34" charset="0"/>
                <a:cs typeface="Calibri" pitchFamily="34" charset="0"/>
              </a:rPr>
              <a:t>energy </a:t>
            </a:r>
            <a:r>
              <a:rPr lang="en-US" kern="1200" dirty="0" smtClean="0">
                <a:latin typeface="Calibri" pitchFamily="34" charset="0"/>
                <a:cs typeface="Calibri" pitchFamily="34" charset="0"/>
              </a:rPr>
              <a:t>sources </a:t>
            </a:r>
            <a:r>
              <a:rPr lang="en-US" kern="1200" dirty="0">
                <a:latin typeface="Calibri" pitchFamily="34" charset="0"/>
                <a:cs typeface="Calibri" pitchFamily="34" charset="0"/>
              </a:rPr>
              <a:t>being developed </a:t>
            </a:r>
            <a:r>
              <a:rPr lang="en-US" kern="1200" dirty="0" smtClean="0">
                <a:latin typeface="Calibri" pitchFamily="34" charset="0"/>
                <a:cs typeface="Calibri" pitchFamily="34" charset="0"/>
              </a:rPr>
              <a:t>to </a:t>
            </a:r>
            <a:r>
              <a:rPr lang="en-US" kern="1200" dirty="0">
                <a:latin typeface="Calibri" pitchFamily="34" charset="0"/>
                <a:cs typeface="Calibri" pitchFamily="34" charset="0"/>
              </a:rPr>
              <a:t>reduce our </a:t>
            </a:r>
            <a:r>
              <a:rPr lang="en-US" kern="1200" dirty="0" smtClean="0">
                <a:latin typeface="Calibri" pitchFamily="34" charset="0"/>
                <a:cs typeface="Calibri" pitchFamily="34" charset="0"/>
              </a:rPr>
              <a:t>demand</a:t>
            </a:r>
            <a:endParaRPr lang="en-US" dirty="0">
              <a:latin typeface="Calibri" pitchFamily="34" charset="0"/>
              <a:cs typeface="Calibri" pitchFamily="34" charset="0"/>
            </a:endParaRPr>
          </a:p>
        </p:txBody>
      </p:sp>
      <p:pic>
        <p:nvPicPr>
          <p:cNvPr id="19460" name="Picture 5" descr="D:\User Data\Desktop\infographic_05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752600"/>
            <a:ext cx="5735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37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b="1" dirty="0" smtClean="0">
                <a:latin typeface="Calibri" pitchFamily="34" charset="0"/>
                <a:ea typeface="ＭＳ Ｐゴシック" pitchFamily="34" charset="-128"/>
              </a:rPr>
              <a:t>Energy basics</a:t>
            </a:r>
          </a:p>
        </p:txBody>
      </p:sp>
      <p:pic>
        <p:nvPicPr>
          <p:cNvPr id="24579" name="Picture 4" descr="D:\User Data\Desktop\infographic_05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27138"/>
            <a:ext cx="71850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inus 1"/>
          <p:cNvSpPr/>
          <p:nvPr/>
        </p:nvSpPr>
        <p:spPr>
          <a:xfrm>
            <a:off x="3973512" y="6019800"/>
            <a:ext cx="1066800" cy="4572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5105400" y="5791200"/>
            <a:ext cx="1066800" cy="4572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21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Biofuels</a:t>
            </a:r>
          </a:p>
        </p:txBody>
      </p:sp>
      <p:sp>
        <p:nvSpPr>
          <p:cNvPr id="16387" name="Content Placeholder 2"/>
          <p:cNvSpPr>
            <a:spLocks noGrp="1"/>
          </p:cNvSpPr>
          <p:nvPr>
            <p:ph idx="4294967295"/>
          </p:nvPr>
        </p:nvSpPr>
        <p:spPr>
          <a:xfrm>
            <a:off x="457200" y="960438"/>
            <a:ext cx="8229600" cy="4525962"/>
          </a:xfrm>
        </p:spPr>
        <p:txBody>
          <a:bodyPr/>
          <a:lstStyle/>
          <a:p>
            <a:pPr eaLnBrk="1" hangingPunct="1">
              <a:defRPr/>
            </a:pPr>
            <a:r>
              <a:rPr lang="en-US" dirty="0" smtClean="0">
                <a:latin typeface="Calibri" pitchFamily="34" charset="0"/>
                <a:cs typeface="Calibri" pitchFamily="34" charset="0"/>
              </a:rPr>
              <a:t>Renewable</a:t>
            </a:r>
            <a:r>
              <a:rPr lang="en-US" b="1" dirty="0" smtClean="0">
                <a:latin typeface="Calibri" pitchFamily="34" charset="0"/>
                <a:cs typeface="Calibri" pitchFamily="34" charset="0"/>
              </a:rPr>
              <a:t> </a:t>
            </a:r>
            <a:r>
              <a:rPr lang="en-US" dirty="0" smtClean="0">
                <a:latin typeface="Calibri" pitchFamily="34" charset="0"/>
                <a:cs typeface="Calibri" pitchFamily="34" charset="0"/>
              </a:rPr>
              <a:t>fuels </a:t>
            </a:r>
            <a:r>
              <a:rPr lang="en-US" dirty="0">
                <a:latin typeface="Calibri" pitchFamily="34" charset="0"/>
                <a:cs typeface="Calibri" pitchFamily="34" charset="0"/>
              </a:rPr>
              <a:t>made from living </a:t>
            </a:r>
            <a:r>
              <a:rPr lang="en-US" dirty="0" smtClean="0">
                <a:latin typeface="Calibri" pitchFamily="34" charset="0"/>
                <a:cs typeface="Calibri" pitchFamily="34" charset="0"/>
              </a:rPr>
              <a:t>organisms</a:t>
            </a:r>
          </a:p>
          <a:p>
            <a:pPr eaLnBrk="1" hangingPunct="1">
              <a:defRPr/>
            </a:pPr>
            <a:r>
              <a:rPr lang="en-US" dirty="0" smtClean="0">
                <a:latin typeface="Calibri" pitchFamily="34" charset="0"/>
                <a:cs typeface="Calibri" pitchFamily="34" charset="0"/>
              </a:rPr>
              <a:t>In 2012, more </a:t>
            </a:r>
            <a:r>
              <a:rPr lang="en-US" dirty="0">
                <a:latin typeface="Calibri" pitchFamily="34" charset="0"/>
                <a:cs typeface="Calibri" pitchFamily="34" charset="0"/>
              </a:rPr>
              <a:t>than 150 companies </a:t>
            </a:r>
            <a:r>
              <a:rPr lang="en-US" dirty="0" smtClean="0">
                <a:latin typeface="Calibri" pitchFamily="34" charset="0"/>
                <a:cs typeface="Calibri" pitchFamily="34" charset="0"/>
              </a:rPr>
              <a:t>were dedicated </a:t>
            </a:r>
            <a:r>
              <a:rPr lang="en-US" dirty="0">
                <a:latin typeface="Calibri" pitchFamily="34" charset="0"/>
                <a:cs typeface="Calibri" pitchFamily="34" charset="0"/>
              </a:rPr>
              <a:t>to making fuel from </a:t>
            </a:r>
            <a:r>
              <a:rPr lang="en-US" dirty="0" smtClean="0">
                <a:latin typeface="Calibri" pitchFamily="34" charset="0"/>
                <a:cs typeface="Calibri" pitchFamily="34" charset="0"/>
              </a:rPr>
              <a:t>algae</a:t>
            </a:r>
            <a:endParaRPr lang="en-US" dirty="0">
              <a:latin typeface="Calibri" pitchFamily="34" charset="0"/>
              <a:cs typeface="Calibri" pitchFamily="34" charset="0"/>
            </a:endParaRPr>
          </a:p>
          <a:p>
            <a:pPr marL="0" indent="0" eaLnBrk="1" hangingPunct="1">
              <a:buFontTx/>
              <a:buNone/>
              <a:defRPr/>
            </a:pPr>
            <a:r>
              <a:rPr lang="en-US" dirty="0" smtClean="0"/>
              <a:t> </a:t>
            </a:r>
            <a:endParaRPr lang="en-US" dirty="0"/>
          </a:p>
          <a:p>
            <a:pPr eaLnBrk="1" hangingPunct="1">
              <a:defRPr/>
            </a:pPr>
            <a:endParaRPr lang="en-US" dirty="0">
              <a:cs typeface="+mn-cs"/>
            </a:endParaRPr>
          </a:p>
        </p:txBody>
      </p:sp>
      <p:pic>
        <p:nvPicPr>
          <p:cNvPr id="20484" name="Picture 5" descr="D:\User Data\Desktop\unnumbered_05_p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635250"/>
            <a:ext cx="5791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668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371600" y="93189"/>
            <a:ext cx="5410200" cy="762000"/>
          </a:xfrm>
        </p:spPr>
        <p:txBody>
          <a:bodyPr/>
          <a:lstStyle/>
          <a:p>
            <a:pPr algn="l" eaLnBrk="1" hangingPunct="1"/>
            <a:r>
              <a:rPr lang="en-US" b="1" dirty="0" smtClean="0">
                <a:latin typeface="Calibri" pitchFamily="34" charset="0"/>
                <a:ea typeface="ＭＳ Ｐゴシック" pitchFamily="34" charset="-128"/>
              </a:rPr>
              <a:t>How </a:t>
            </a:r>
            <a:r>
              <a:rPr lang="en-US" b="1" dirty="0" smtClean="0">
                <a:latin typeface="Calibri" pitchFamily="34" charset="0"/>
                <a:ea typeface="ＭＳ Ｐゴシック" pitchFamily="34" charset="-128"/>
              </a:rPr>
              <a:t>fun </a:t>
            </a:r>
            <a:r>
              <a:rPr lang="en-US" b="1" dirty="0" smtClean="0">
                <a:latin typeface="Calibri" pitchFamily="34" charset="0"/>
                <a:ea typeface="ＭＳ Ｐゴシック" pitchFamily="34" charset="-128"/>
              </a:rPr>
              <a:t>are biofuels?</a:t>
            </a:r>
          </a:p>
        </p:txBody>
      </p:sp>
      <p:sp>
        <p:nvSpPr>
          <p:cNvPr id="35843" name="Content Placeholder 2"/>
          <p:cNvSpPr>
            <a:spLocks noGrp="1"/>
          </p:cNvSpPr>
          <p:nvPr>
            <p:ph idx="4294967295"/>
          </p:nvPr>
        </p:nvSpPr>
        <p:spPr>
          <a:xfrm>
            <a:off x="152400" y="1295400"/>
            <a:ext cx="3505200" cy="2865438"/>
          </a:xfrm>
        </p:spPr>
        <p:txBody>
          <a:bodyPr/>
          <a:lstStyle/>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sp>
        <p:nvSpPr>
          <p:cNvPr id="5" name="Rectangle 4"/>
          <p:cNvSpPr/>
          <p:nvPr/>
        </p:nvSpPr>
        <p:spPr>
          <a:xfrm>
            <a:off x="6781800" y="101151"/>
            <a:ext cx="3177255" cy="646331"/>
          </a:xfrm>
          <a:prstGeom prst="rect">
            <a:avLst/>
          </a:prstGeom>
        </p:spPr>
        <p:txBody>
          <a:bodyPr wrap="square">
            <a:spAutoFit/>
          </a:bodyPr>
          <a:lstStyle/>
          <a:p>
            <a:pPr eaLnBrk="1" hangingPunct="1">
              <a:defRPr/>
            </a:pPr>
            <a:r>
              <a:rPr lang="en-US" kern="0" dirty="0" smtClean="0">
                <a:solidFill>
                  <a:srgbClr val="FF0000"/>
                </a:solidFill>
              </a:rPr>
              <a:t>Stop whining </a:t>
            </a:r>
          </a:p>
          <a:p>
            <a:pPr eaLnBrk="1" hangingPunct="1">
              <a:defRPr/>
            </a:pPr>
            <a:r>
              <a:rPr lang="en-US" kern="0" dirty="0" smtClean="0">
                <a:solidFill>
                  <a:srgbClr val="FF0000"/>
                </a:solidFill>
              </a:rPr>
              <a:t>about ethanol!!!</a:t>
            </a:r>
            <a:endParaRPr lang="en-US" kern="0" dirty="0">
              <a:solidFill>
                <a:srgbClr val="FF0000"/>
              </a:solidFill>
            </a:endParaRPr>
          </a:p>
        </p:txBody>
      </p:sp>
      <p:pic>
        <p:nvPicPr>
          <p:cNvPr id="7" name="Picture 6">
            <a:hlinkClick r:id="rId3"/>
          </p:cNvPr>
          <p:cNvPicPr>
            <a:picLocks noChangeAspect="1"/>
          </p:cNvPicPr>
          <p:nvPr/>
        </p:nvPicPr>
        <p:blipFill>
          <a:blip r:embed="rId4"/>
          <a:stretch>
            <a:fillRect/>
          </a:stretch>
        </p:blipFill>
        <p:spPr>
          <a:xfrm>
            <a:off x="304800" y="5029200"/>
            <a:ext cx="2438400" cy="1543050"/>
          </a:xfrm>
          <a:prstGeom prst="rect">
            <a:avLst/>
          </a:prstGeom>
        </p:spPr>
      </p:pic>
      <p:pic>
        <p:nvPicPr>
          <p:cNvPr id="8" name="Picture 7">
            <a:hlinkClick r:id="rId5"/>
          </p:cNvPr>
          <p:cNvPicPr>
            <a:picLocks noChangeAspect="1"/>
          </p:cNvPicPr>
          <p:nvPr/>
        </p:nvPicPr>
        <p:blipFill>
          <a:blip r:embed="rId6"/>
          <a:stretch>
            <a:fillRect/>
          </a:stretch>
        </p:blipFill>
        <p:spPr>
          <a:xfrm>
            <a:off x="2924842" y="5029200"/>
            <a:ext cx="2714625" cy="1543050"/>
          </a:xfrm>
          <a:prstGeom prst="rect">
            <a:avLst/>
          </a:prstGeom>
        </p:spPr>
      </p:pic>
      <p:pic>
        <p:nvPicPr>
          <p:cNvPr id="9" name="Picture 8"/>
          <p:cNvPicPr>
            <a:picLocks noChangeAspect="1"/>
          </p:cNvPicPr>
          <p:nvPr/>
        </p:nvPicPr>
        <p:blipFill>
          <a:blip r:embed="rId7"/>
          <a:stretch>
            <a:fillRect/>
          </a:stretch>
        </p:blipFill>
        <p:spPr>
          <a:xfrm>
            <a:off x="1124490" y="980805"/>
            <a:ext cx="1618710" cy="2746026"/>
          </a:xfrm>
          <a:prstGeom prst="rect">
            <a:avLst/>
          </a:prstGeom>
        </p:spPr>
      </p:pic>
      <p:pic>
        <p:nvPicPr>
          <p:cNvPr id="10" name="Picture 9">
            <a:hlinkClick r:id="rId8"/>
          </p:cNvPr>
          <p:cNvPicPr>
            <a:picLocks noChangeAspect="1"/>
          </p:cNvPicPr>
          <p:nvPr/>
        </p:nvPicPr>
        <p:blipFill>
          <a:blip r:embed="rId9"/>
          <a:stretch>
            <a:fillRect/>
          </a:stretch>
        </p:blipFill>
        <p:spPr>
          <a:xfrm>
            <a:off x="5821109" y="5029200"/>
            <a:ext cx="3076575" cy="1543050"/>
          </a:xfrm>
          <a:prstGeom prst="rect">
            <a:avLst/>
          </a:prstGeom>
        </p:spPr>
      </p:pic>
      <p:sp>
        <p:nvSpPr>
          <p:cNvPr id="16" name="Rectangle 15"/>
          <p:cNvSpPr/>
          <p:nvPr/>
        </p:nvSpPr>
        <p:spPr>
          <a:xfrm>
            <a:off x="1218127" y="4235995"/>
            <a:ext cx="6141269" cy="646331"/>
          </a:xfrm>
          <a:prstGeom prst="rect">
            <a:avLst/>
          </a:prstGeom>
        </p:spPr>
        <p:txBody>
          <a:bodyPr wrap="square">
            <a:spAutoFit/>
          </a:bodyPr>
          <a:lstStyle/>
          <a:p>
            <a:pPr marL="0" indent="0" eaLnBrk="1" hangingPunct="1">
              <a:buNone/>
              <a:defRPr/>
            </a:pPr>
            <a:r>
              <a:rPr lang="en-US" sz="3600" kern="0" dirty="0" smtClean="0">
                <a:latin typeface="Calibri" pitchFamily="34" charset="0"/>
                <a:cs typeface="Calibri" pitchFamily="34" charset="0"/>
              </a:rPr>
              <a:t>Octane = how hard it is to burn </a:t>
            </a:r>
            <a:endParaRPr lang="en-US" sz="3600" kern="0" dirty="0">
              <a:latin typeface="Calibri" pitchFamily="34" charset="0"/>
              <a:cs typeface="Calibri" pitchFamily="34" charset="0"/>
            </a:endParaRPr>
          </a:p>
        </p:txBody>
      </p:sp>
      <p:pic>
        <p:nvPicPr>
          <p:cNvPr id="4" name="Picture 3"/>
          <p:cNvPicPr>
            <a:picLocks noChangeAspect="1"/>
          </p:cNvPicPr>
          <p:nvPr/>
        </p:nvPicPr>
        <p:blipFill>
          <a:blip r:embed="rId10"/>
          <a:stretch>
            <a:fillRect/>
          </a:stretch>
        </p:blipFill>
        <p:spPr>
          <a:xfrm>
            <a:off x="3048000" y="842083"/>
            <a:ext cx="4972050" cy="3514725"/>
          </a:xfrm>
          <a:prstGeom prst="rect">
            <a:avLst/>
          </a:prstGeom>
        </p:spPr>
      </p:pic>
    </p:spTree>
    <p:extLst>
      <p:ext uri="{BB962C8B-B14F-4D97-AF65-F5344CB8AC3E}">
        <p14:creationId xmlns:p14="http://schemas.microsoft.com/office/powerpoint/2010/main" val="2517768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76200"/>
            <a:ext cx="5410200" cy="762000"/>
          </a:xfrm>
        </p:spPr>
        <p:txBody>
          <a:bodyPr/>
          <a:lstStyle/>
          <a:p>
            <a:pPr algn="l" eaLnBrk="1" hangingPunct="1"/>
            <a:r>
              <a:rPr lang="en-US" b="1" dirty="0" smtClean="0">
                <a:latin typeface="Calibri" pitchFamily="34" charset="0"/>
                <a:ea typeface="ＭＳ Ｐゴシック" pitchFamily="34" charset="-128"/>
              </a:rPr>
              <a:t>How </a:t>
            </a:r>
            <a:r>
              <a:rPr lang="en-US" b="1" dirty="0" smtClean="0">
                <a:latin typeface="Calibri" pitchFamily="34" charset="0"/>
                <a:ea typeface="ＭＳ Ｐゴシック" pitchFamily="34" charset="-128"/>
              </a:rPr>
              <a:t>fun </a:t>
            </a:r>
            <a:r>
              <a:rPr lang="en-US" b="1" dirty="0" smtClean="0">
                <a:latin typeface="Calibri" pitchFamily="34" charset="0"/>
                <a:ea typeface="ＭＳ Ｐゴシック" pitchFamily="34" charset="-128"/>
              </a:rPr>
              <a:t>are biofuels?</a:t>
            </a:r>
          </a:p>
        </p:txBody>
      </p:sp>
      <p:sp>
        <p:nvSpPr>
          <p:cNvPr id="35843" name="Content Placeholder 2"/>
          <p:cNvSpPr>
            <a:spLocks noGrp="1"/>
          </p:cNvSpPr>
          <p:nvPr>
            <p:ph idx="4294967295"/>
          </p:nvPr>
        </p:nvSpPr>
        <p:spPr>
          <a:xfrm>
            <a:off x="152400" y="1295400"/>
            <a:ext cx="3505200" cy="2865438"/>
          </a:xfrm>
        </p:spPr>
        <p:txBody>
          <a:bodyPr/>
          <a:lstStyle/>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sp>
        <p:nvSpPr>
          <p:cNvPr id="6" name="Content Placeholder 2"/>
          <p:cNvSpPr txBox="1">
            <a:spLocks/>
          </p:cNvSpPr>
          <p:nvPr/>
        </p:nvSpPr>
        <p:spPr bwMode="auto">
          <a:xfrm>
            <a:off x="586455" y="1150938"/>
            <a:ext cx="459514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kern="0" dirty="0" smtClean="0">
                <a:latin typeface="Calibri" pitchFamily="34" charset="0"/>
                <a:cs typeface="Calibri" pitchFamily="34" charset="0"/>
              </a:rPr>
              <a:t>Biodiesel</a:t>
            </a:r>
          </a:p>
          <a:p>
            <a:pPr eaLnBrk="1" hangingPunct="1">
              <a:defRPr/>
            </a:pPr>
            <a:r>
              <a:rPr lang="en-US" kern="0" dirty="0" smtClean="0">
                <a:latin typeface="Calibri" pitchFamily="34" charset="0"/>
              </a:rPr>
              <a:t>The CO2 you emit into the air was part of the air a few months before</a:t>
            </a:r>
          </a:p>
          <a:p>
            <a:pPr marL="0" indent="0" eaLnBrk="1" hangingPunct="1">
              <a:buNone/>
              <a:defRPr/>
            </a:pPr>
            <a:r>
              <a:rPr lang="en-US" kern="0" dirty="0" smtClean="0">
                <a:solidFill>
                  <a:srgbClr val="FF0000"/>
                </a:solidFill>
                <a:latin typeface="Calibri" pitchFamily="34" charset="0"/>
              </a:rPr>
              <a:t>  </a:t>
            </a:r>
            <a:r>
              <a:rPr lang="en-US" kern="0" dirty="0" smtClean="0">
                <a:solidFill>
                  <a:srgbClr val="FF0000"/>
                </a:solidFill>
              </a:rPr>
              <a:t> </a:t>
            </a:r>
          </a:p>
          <a:p>
            <a:pPr eaLnBrk="1" hangingPunct="1">
              <a:defRPr/>
            </a:pPr>
            <a:endParaRPr lang="en-US" kern="0" dirty="0">
              <a:cs typeface="+mn-cs"/>
            </a:endParaRPr>
          </a:p>
        </p:txBody>
      </p:sp>
      <p:sp>
        <p:nvSpPr>
          <p:cNvPr id="5" name="Rectangle 4"/>
          <p:cNvSpPr/>
          <p:nvPr/>
        </p:nvSpPr>
        <p:spPr>
          <a:xfrm>
            <a:off x="5715000" y="272534"/>
            <a:ext cx="3177255" cy="369332"/>
          </a:xfrm>
          <a:prstGeom prst="rect">
            <a:avLst/>
          </a:prstGeom>
        </p:spPr>
        <p:txBody>
          <a:bodyPr wrap="square">
            <a:spAutoFit/>
          </a:bodyPr>
          <a:lstStyle/>
          <a:p>
            <a:pPr eaLnBrk="1" hangingPunct="1">
              <a:defRPr/>
            </a:pPr>
            <a:r>
              <a:rPr lang="en-US" kern="0" dirty="0" smtClean="0">
                <a:solidFill>
                  <a:srgbClr val="FF0000"/>
                </a:solidFill>
              </a:rPr>
              <a:t>Biodiesel - Plenty of power</a:t>
            </a:r>
            <a:endParaRPr lang="en-US" kern="0" dirty="0">
              <a:solidFill>
                <a:srgbClr val="FF0000"/>
              </a:solidFill>
            </a:endParaRPr>
          </a:p>
        </p:txBody>
      </p:sp>
      <p:pic>
        <p:nvPicPr>
          <p:cNvPr id="10" name="Picture 9">
            <a:hlinkClick r:id="rId3"/>
          </p:cNvPr>
          <p:cNvPicPr>
            <a:picLocks noChangeAspect="1"/>
          </p:cNvPicPr>
          <p:nvPr/>
        </p:nvPicPr>
        <p:blipFill>
          <a:blip r:embed="rId4"/>
          <a:stretch>
            <a:fillRect/>
          </a:stretch>
        </p:blipFill>
        <p:spPr>
          <a:xfrm>
            <a:off x="4343400" y="4419600"/>
            <a:ext cx="4133850" cy="1790700"/>
          </a:xfrm>
          <a:prstGeom prst="rect">
            <a:avLst/>
          </a:prstGeom>
        </p:spPr>
      </p:pic>
      <p:pic>
        <p:nvPicPr>
          <p:cNvPr id="11" name="Picture 10">
            <a:hlinkClick r:id="rId5"/>
          </p:cNvPr>
          <p:cNvPicPr>
            <a:picLocks noChangeAspect="1"/>
          </p:cNvPicPr>
          <p:nvPr/>
        </p:nvPicPr>
        <p:blipFill>
          <a:blip r:embed="rId6"/>
          <a:stretch>
            <a:fillRect/>
          </a:stretch>
        </p:blipFill>
        <p:spPr>
          <a:xfrm>
            <a:off x="838200" y="4419600"/>
            <a:ext cx="3181350" cy="1790700"/>
          </a:xfrm>
          <a:prstGeom prst="rect">
            <a:avLst/>
          </a:prstGeom>
        </p:spPr>
      </p:pic>
      <p:pic>
        <p:nvPicPr>
          <p:cNvPr id="13" name="Picture 12"/>
          <p:cNvPicPr>
            <a:picLocks noChangeAspect="1"/>
          </p:cNvPicPr>
          <p:nvPr/>
        </p:nvPicPr>
        <p:blipFill>
          <a:blip r:embed="rId7"/>
          <a:stretch>
            <a:fillRect/>
          </a:stretch>
        </p:blipFill>
        <p:spPr>
          <a:xfrm>
            <a:off x="5248275" y="2293938"/>
            <a:ext cx="3228975" cy="1866900"/>
          </a:xfrm>
          <a:prstGeom prst="rect">
            <a:avLst/>
          </a:prstGeom>
        </p:spPr>
      </p:pic>
      <p:pic>
        <p:nvPicPr>
          <p:cNvPr id="14" name="Picture 13"/>
          <p:cNvPicPr>
            <a:picLocks noChangeAspect="1"/>
          </p:cNvPicPr>
          <p:nvPr/>
        </p:nvPicPr>
        <p:blipFill>
          <a:blip r:embed="rId8"/>
          <a:stretch>
            <a:fillRect/>
          </a:stretch>
        </p:blipFill>
        <p:spPr>
          <a:xfrm>
            <a:off x="7448550" y="668216"/>
            <a:ext cx="1028700" cy="1543050"/>
          </a:xfrm>
          <a:prstGeom prst="rect">
            <a:avLst/>
          </a:prstGeom>
        </p:spPr>
      </p:pic>
    </p:spTree>
    <p:extLst>
      <p:ext uri="{BB962C8B-B14F-4D97-AF65-F5344CB8AC3E}">
        <p14:creationId xmlns:p14="http://schemas.microsoft.com/office/powerpoint/2010/main" val="1325925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How green are biofuels?</a:t>
            </a:r>
          </a:p>
        </p:txBody>
      </p:sp>
      <p:sp>
        <p:nvSpPr>
          <p:cNvPr id="35843" name="Content Placeholder 2"/>
          <p:cNvSpPr>
            <a:spLocks noGrp="1"/>
          </p:cNvSpPr>
          <p:nvPr>
            <p:ph idx="4294967295"/>
          </p:nvPr>
        </p:nvSpPr>
        <p:spPr>
          <a:xfrm>
            <a:off x="152400" y="1295400"/>
            <a:ext cx="3505200" cy="5105400"/>
          </a:xfrm>
        </p:spPr>
        <p:txBody>
          <a:bodyPr/>
          <a:lstStyle/>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pic>
        <p:nvPicPr>
          <p:cNvPr id="46084" name="Picture 5" descr="D:\User Data\Desktop\table_05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8" y="1447800"/>
            <a:ext cx="8534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Summary</a:t>
            </a:r>
          </a:p>
        </p:txBody>
      </p:sp>
      <p:sp>
        <p:nvSpPr>
          <p:cNvPr id="35843" name="Content Placeholder 2"/>
          <p:cNvSpPr>
            <a:spLocks noGrp="1"/>
          </p:cNvSpPr>
          <p:nvPr>
            <p:ph idx="4294967295"/>
          </p:nvPr>
        </p:nvSpPr>
        <p:spPr>
          <a:xfrm>
            <a:off x="152400" y="990600"/>
            <a:ext cx="8686800" cy="5791200"/>
          </a:xfrm>
        </p:spPr>
        <p:txBody>
          <a:bodyPr/>
          <a:lstStyle/>
          <a:p>
            <a:pPr eaLnBrk="1" hangingPunct="1">
              <a:lnSpc>
                <a:spcPct val="90000"/>
              </a:lnSpc>
              <a:defRPr/>
            </a:pPr>
            <a:r>
              <a:rPr lang="en-US" sz="2400" dirty="0">
                <a:latin typeface="Calibri" pitchFamily="34" charset="0"/>
                <a:cs typeface="Calibri" pitchFamily="34" charset="0"/>
              </a:rPr>
              <a:t>All living organisms require energy to live and grow. The ultimate source of energy on Earth is the sun</a:t>
            </a:r>
            <a:r>
              <a:rPr lang="en-US" sz="2400" dirty="0" smtClean="0">
                <a:latin typeface="Calibri" pitchFamily="34" charset="0"/>
                <a:cs typeface="Calibri" pitchFamily="34" charset="0"/>
              </a:rPr>
              <a:t>.</a:t>
            </a:r>
          </a:p>
          <a:p>
            <a:pPr eaLnBrk="1" hangingPunct="1">
              <a:lnSpc>
                <a:spcPct val="90000"/>
              </a:lnSpc>
              <a:defRPr/>
            </a:pPr>
            <a:endParaRPr lang="en-US" sz="2400" dirty="0">
              <a:latin typeface="Calibri" pitchFamily="34" charset="0"/>
              <a:cs typeface="Calibri" pitchFamily="34" charset="0"/>
            </a:endParaRPr>
          </a:p>
          <a:p>
            <a:pPr eaLnBrk="1" hangingPunct="1">
              <a:lnSpc>
                <a:spcPct val="90000"/>
              </a:lnSpc>
              <a:defRPr/>
            </a:pPr>
            <a:r>
              <a:rPr lang="en-US" sz="2400" dirty="0">
                <a:latin typeface="Calibri" pitchFamily="34" charset="0"/>
                <a:cs typeface="Calibri" pitchFamily="34" charset="0"/>
              </a:rPr>
              <a:t>Energy is neither created nor destroyed, but  converted from one form </a:t>
            </a:r>
            <a:r>
              <a:rPr lang="en-US" sz="2400" dirty="0" smtClean="0">
                <a:latin typeface="Calibri" pitchFamily="34" charset="0"/>
                <a:cs typeface="Calibri" pitchFamily="34" charset="0"/>
              </a:rPr>
              <a:t>to </a:t>
            </a:r>
            <a:r>
              <a:rPr lang="en-US" sz="2400" dirty="0">
                <a:latin typeface="Calibri" pitchFamily="34" charset="0"/>
                <a:cs typeface="Calibri" pitchFamily="34" charset="0"/>
              </a:rPr>
              <a:t>another. Kinetic energy is the energy of motion and includes heat energy and light energy. Potential energy is stored energy and includes chemical </a:t>
            </a:r>
            <a:r>
              <a:rPr lang="en-US" sz="2400" dirty="0" smtClean="0">
                <a:latin typeface="Calibri" pitchFamily="34" charset="0"/>
                <a:cs typeface="Calibri" pitchFamily="34" charset="0"/>
              </a:rPr>
              <a:t>energy.</a:t>
            </a:r>
          </a:p>
          <a:p>
            <a:pPr eaLnBrk="1" hangingPunct="1">
              <a:lnSpc>
                <a:spcPct val="90000"/>
              </a:lnSpc>
              <a:defRPr/>
            </a:pPr>
            <a:endParaRPr lang="en-US" sz="2400" dirty="0" smtClean="0">
              <a:latin typeface="Calibri" pitchFamily="34" charset="0"/>
              <a:cs typeface="Calibri" pitchFamily="34" charset="0"/>
            </a:endParaRPr>
          </a:p>
          <a:p>
            <a:pPr eaLnBrk="1" hangingPunct="1">
              <a:lnSpc>
                <a:spcPct val="90000"/>
              </a:lnSpc>
              <a:defRPr/>
            </a:pPr>
            <a:r>
              <a:rPr lang="en-US" sz="2400" dirty="0" smtClean="0">
                <a:solidFill>
                  <a:srgbClr val="FF0000"/>
                </a:solidFill>
                <a:latin typeface="Calibri" pitchFamily="34" charset="0"/>
                <a:cs typeface="Calibri" pitchFamily="34" charset="0"/>
              </a:rPr>
              <a:t>Photosynthesis </a:t>
            </a:r>
            <a:r>
              <a:rPr lang="en-US" sz="2400" dirty="0">
                <a:solidFill>
                  <a:srgbClr val="FF0000"/>
                </a:solidFill>
                <a:latin typeface="Calibri" pitchFamily="34" charset="0"/>
                <a:cs typeface="Calibri" pitchFamily="34" charset="0"/>
              </a:rPr>
              <a:t>is a series of chemical reactions that captures the energy of </a:t>
            </a:r>
            <a:r>
              <a:rPr lang="en-US" sz="2400" dirty="0" smtClean="0">
                <a:solidFill>
                  <a:srgbClr val="FF0000"/>
                </a:solidFill>
                <a:latin typeface="Calibri" pitchFamily="34" charset="0"/>
                <a:cs typeface="Calibri" pitchFamily="34" charset="0"/>
              </a:rPr>
              <a:t>sunlight and converts it to </a:t>
            </a:r>
            <a:r>
              <a:rPr lang="en-US" sz="2400" dirty="0">
                <a:solidFill>
                  <a:srgbClr val="FF0000"/>
                </a:solidFill>
                <a:latin typeface="Calibri" pitchFamily="34" charset="0"/>
                <a:cs typeface="Calibri" pitchFamily="34" charset="0"/>
              </a:rPr>
              <a:t>chemical energy in the form of sugar and other energy-rich molecules. </a:t>
            </a:r>
            <a:endParaRPr lang="en-US" sz="2400" dirty="0" smtClean="0">
              <a:solidFill>
                <a:srgbClr val="FF0000"/>
              </a:solidFill>
              <a:latin typeface="Calibri" pitchFamily="34" charset="0"/>
              <a:cs typeface="Calibri" pitchFamily="34" charset="0"/>
            </a:endParaRPr>
          </a:p>
          <a:p>
            <a:pPr eaLnBrk="1" hangingPunct="1">
              <a:lnSpc>
                <a:spcPct val="90000"/>
              </a:lnSpc>
              <a:defRPr/>
            </a:pPr>
            <a:endParaRPr lang="en-US" sz="2400" dirty="0" smtClean="0">
              <a:solidFill>
                <a:srgbClr val="FF0000"/>
              </a:solidFill>
              <a:latin typeface="Calibri" pitchFamily="34" charset="0"/>
              <a:cs typeface="Calibri" pitchFamily="34" charset="0"/>
            </a:endParaRPr>
          </a:p>
          <a:p>
            <a:pPr eaLnBrk="1" hangingPunct="1">
              <a:lnSpc>
                <a:spcPct val="90000"/>
              </a:lnSpc>
              <a:defRPr/>
            </a:pPr>
            <a:r>
              <a:rPr lang="en-US" sz="2400" dirty="0">
                <a:solidFill>
                  <a:srgbClr val="FF0000"/>
                </a:solidFill>
                <a:latin typeface="Calibri" pitchFamily="34" charset="0"/>
                <a:cs typeface="Calibri" pitchFamily="34" charset="0"/>
              </a:rPr>
              <a:t>Photosynthetic organisms are known as </a:t>
            </a:r>
            <a:r>
              <a:rPr lang="en-US" sz="2400" dirty="0" smtClean="0">
                <a:solidFill>
                  <a:srgbClr val="FF0000"/>
                </a:solidFill>
                <a:latin typeface="Calibri" pitchFamily="34" charset="0"/>
                <a:cs typeface="Calibri" pitchFamily="34" charset="0"/>
              </a:rPr>
              <a:t>autotrophs. MOST animals </a:t>
            </a:r>
            <a:r>
              <a:rPr lang="en-US" sz="2400" dirty="0">
                <a:solidFill>
                  <a:srgbClr val="FF0000"/>
                </a:solidFill>
                <a:latin typeface="Calibri" pitchFamily="34" charset="0"/>
                <a:cs typeface="Calibri" pitchFamily="34" charset="0"/>
              </a:rPr>
              <a:t>do not photosynthesize; they are known as heterotrophs</a:t>
            </a:r>
            <a:r>
              <a:rPr lang="en-US" sz="2400" dirty="0" smtClean="0">
                <a:solidFill>
                  <a:srgbClr val="FF0000"/>
                </a:solidFill>
                <a:latin typeface="Calibri" pitchFamily="34" charset="0"/>
                <a:cs typeface="Calibri" pitchFamily="34" charset="0"/>
              </a:rPr>
              <a:t>. </a:t>
            </a:r>
          </a:p>
          <a:p>
            <a:pPr marL="0" indent="0" eaLnBrk="1" hangingPunct="1">
              <a:lnSpc>
                <a:spcPct val="90000"/>
              </a:lnSpc>
              <a:buFontTx/>
              <a:buNone/>
              <a:defRPr/>
            </a:pPr>
            <a:r>
              <a:rPr lang="en-US" sz="2400" dirty="0" smtClean="0"/>
              <a:t> </a:t>
            </a:r>
            <a:endParaRPr lang="en-US" sz="2400" dirty="0"/>
          </a:p>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277165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28600" y="152400"/>
            <a:ext cx="8763000" cy="1066800"/>
          </a:xfrm>
        </p:spPr>
        <p:txBody>
          <a:bodyPr/>
          <a:lstStyle/>
          <a:p>
            <a:pPr eaLnBrk="1" hangingPunct="1"/>
            <a:r>
              <a:rPr lang="en-US" sz="4000" b="1" smtClean="0">
                <a:latin typeface="Calibri" pitchFamily="34" charset="0"/>
                <a:ea typeface="ＭＳ Ｐゴシック" pitchFamily="34" charset="-128"/>
              </a:rPr>
              <a:t>Energy transformation is </a:t>
            </a:r>
            <a:br>
              <a:rPr lang="en-US" sz="4000" b="1" smtClean="0">
                <a:latin typeface="Calibri" pitchFamily="34" charset="0"/>
                <a:ea typeface="ＭＳ Ｐゴシック" pitchFamily="34" charset="-128"/>
              </a:rPr>
            </a:br>
            <a:r>
              <a:rPr lang="en-US" sz="4000" b="1" smtClean="0">
                <a:latin typeface="Calibri" pitchFamily="34" charset="0"/>
                <a:ea typeface="ＭＳ Ｐゴシック" pitchFamily="34" charset="-128"/>
              </a:rPr>
              <a:t>not efficient</a:t>
            </a:r>
          </a:p>
        </p:txBody>
      </p:sp>
      <p:sp>
        <p:nvSpPr>
          <p:cNvPr id="31747" name="Content Placeholder 2"/>
          <p:cNvSpPr>
            <a:spLocks noGrp="1"/>
          </p:cNvSpPr>
          <p:nvPr>
            <p:ph idx="4294967295"/>
          </p:nvPr>
        </p:nvSpPr>
        <p:spPr>
          <a:xfrm>
            <a:off x="152400" y="1676400"/>
            <a:ext cx="3429000" cy="4419600"/>
          </a:xfrm>
        </p:spPr>
        <p:txBody>
          <a:bodyPr/>
          <a:lstStyle/>
          <a:p>
            <a:pPr eaLnBrk="1" hangingPunct="1"/>
            <a:r>
              <a:rPr lang="en-US" sz="2400" dirty="0" smtClean="0">
                <a:latin typeface="Calibri" pitchFamily="34" charset="0"/>
                <a:ea typeface="ＭＳ Ｐゴシック" pitchFamily="34" charset="-128"/>
              </a:rPr>
              <a:t>With each energy transformation, some energy is lost as heat  </a:t>
            </a:r>
          </a:p>
          <a:p>
            <a:pPr eaLnBrk="1" hangingPunct="1"/>
            <a:endParaRPr lang="en-US" sz="2400" dirty="0" smtClean="0">
              <a:latin typeface="Calibri" pitchFamily="34" charset="0"/>
              <a:ea typeface="ＭＳ Ｐゴシック" pitchFamily="34" charset="-128"/>
            </a:endParaRPr>
          </a:p>
          <a:p>
            <a:pPr eaLnBrk="1" hangingPunct="1"/>
            <a:r>
              <a:rPr lang="en-US" sz="2400" dirty="0">
                <a:solidFill>
                  <a:srgbClr val="FF0000"/>
                </a:solidFill>
                <a:latin typeface="Calibri" pitchFamily="34" charset="0"/>
                <a:ea typeface="ＭＳ Ｐゴシック" pitchFamily="34" charset="-128"/>
              </a:rPr>
              <a:t>Every transformation looses some energy</a:t>
            </a:r>
          </a:p>
          <a:p>
            <a:pPr eaLnBrk="1" hangingPunct="1"/>
            <a:endParaRPr lang="en-US" sz="2400" dirty="0" smtClean="0">
              <a:latin typeface="Calibri" pitchFamily="34" charset="0"/>
              <a:ea typeface="ＭＳ Ｐゴシック" pitchFamily="34" charset="-128"/>
            </a:endParaRPr>
          </a:p>
          <a:p>
            <a:pPr eaLnBrk="1" hangingPunct="1"/>
            <a:r>
              <a:rPr lang="en-US" sz="2400" dirty="0" smtClean="0">
                <a:latin typeface="Calibri" pitchFamily="34" charset="0"/>
                <a:ea typeface="ＭＳ Ｐゴシック" pitchFamily="34" charset="-128"/>
              </a:rPr>
              <a:t>This is why we need to keep supplying energy to any system</a:t>
            </a:r>
          </a:p>
          <a:p>
            <a:pPr eaLnBrk="1" hangingPunct="1"/>
            <a:endParaRPr lang="en-US" sz="2400" dirty="0">
              <a:latin typeface="Calibri" pitchFamily="34" charset="0"/>
              <a:ea typeface="ＭＳ Ｐゴシック" pitchFamily="34" charset="-128"/>
            </a:endParaRPr>
          </a:p>
        </p:txBody>
      </p:sp>
      <p:pic>
        <p:nvPicPr>
          <p:cNvPr id="31748" name="Picture 5" descr="D:\User Data\Desktop\infographic_05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76400"/>
            <a:ext cx="5505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68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4800" y="-228600"/>
            <a:ext cx="8229600" cy="1143000"/>
          </a:xfrm>
        </p:spPr>
        <p:txBody>
          <a:bodyPr/>
          <a:lstStyle/>
          <a:p>
            <a:pPr eaLnBrk="1" hangingPunct="1"/>
            <a:r>
              <a:rPr lang="en-US" b="1" dirty="0" smtClean="0">
                <a:latin typeface="Calibri" pitchFamily="34" charset="0"/>
                <a:ea typeface="ＭＳ Ｐゴシック" pitchFamily="34" charset="-128"/>
              </a:rPr>
              <a:t>Energy basics</a:t>
            </a:r>
          </a:p>
        </p:txBody>
      </p:sp>
      <p:sp>
        <p:nvSpPr>
          <p:cNvPr id="22531" name="Content Placeholder 2"/>
          <p:cNvSpPr>
            <a:spLocks noGrp="1"/>
          </p:cNvSpPr>
          <p:nvPr>
            <p:ph idx="4294967295"/>
          </p:nvPr>
        </p:nvSpPr>
        <p:spPr>
          <a:xfrm>
            <a:off x="218789" y="717847"/>
            <a:ext cx="8229600" cy="4525963"/>
          </a:xfrm>
        </p:spPr>
        <p:txBody>
          <a:bodyPr/>
          <a:lstStyle/>
          <a:p>
            <a:pPr eaLnBrk="1" hangingPunct="1">
              <a:lnSpc>
                <a:spcPct val="90000"/>
              </a:lnSpc>
            </a:pPr>
            <a:r>
              <a:rPr lang="en-US" sz="3000" dirty="0" smtClean="0">
                <a:latin typeface="Calibri" pitchFamily="34" charset="0"/>
                <a:ea typeface="ＭＳ Ｐゴシック" pitchFamily="34" charset="-128"/>
              </a:rPr>
              <a:t>Autotrophs don’t create energy, they convert it</a:t>
            </a: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endParaRPr lang="en-US" sz="3000" dirty="0">
              <a:latin typeface="Calibri" pitchFamily="34" charset="0"/>
              <a:ea typeface="ＭＳ Ｐゴシック" pitchFamily="34" charset="-128"/>
            </a:endParaRP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endParaRPr lang="en-US" sz="3000" dirty="0">
              <a:latin typeface="Calibri" pitchFamily="34" charset="0"/>
              <a:ea typeface="ＭＳ Ｐゴシック" pitchFamily="34" charset="-128"/>
            </a:endParaRP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r>
              <a:rPr lang="en-US" sz="3000" b="1" dirty="0" smtClean="0">
                <a:latin typeface="Calibri" pitchFamily="34" charset="0"/>
                <a:ea typeface="ＭＳ Ｐゴシック" pitchFamily="34" charset="-128"/>
              </a:rPr>
              <a:t>Chemical energy</a:t>
            </a:r>
            <a:endParaRPr lang="en-US" sz="3000" dirty="0" smtClean="0">
              <a:latin typeface="Calibri" pitchFamily="34" charset="0"/>
              <a:ea typeface="ＭＳ Ｐゴシック" pitchFamily="34" charset="-128"/>
            </a:endParaRPr>
          </a:p>
          <a:p>
            <a:pPr lvl="1" eaLnBrk="1" hangingPunct="1">
              <a:lnSpc>
                <a:spcPct val="90000"/>
              </a:lnSpc>
            </a:pPr>
            <a:r>
              <a:rPr lang="en-US" sz="2000" b="1" i="1" u="sng" dirty="0" smtClean="0">
                <a:solidFill>
                  <a:srgbClr val="FF0000"/>
                </a:solidFill>
                <a:latin typeface="Calibri" pitchFamily="34" charset="0"/>
                <a:ea typeface="ＭＳ Ｐゴシック" pitchFamily="34" charset="-128"/>
              </a:rPr>
              <a:t> potential energy </a:t>
            </a:r>
            <a:r>
              <a:rPr lang="en-US" sz="2000" dirty="0" smtClean="0">
                <a:solidFill>
                  <a:srgbClr val="FF0000"/>
                </a:solidFill>
                <a:latin typeface="Calibri" pitchFamily="34" charset="0"/>
                <a:ea typeface="ＭＳ Ｐゴシック" pitchFamily="34" charset="-128"/>
              </a:rPr>
              <a:t>stored in chemical bonds </a:t>
            </a:r>
          </a:p>
          <a:p>
            <a:pPr lvl="1" eaLnBrk="1" hangingPunct="1">
              <a:lnSpc>
                <a:spcPct val="90000"/>
              </a:lnSpc>
            </a:pPr>
            <a:r>
              <a:rPr lang="en-US" sz="2000" dirty="0" smtClean="0">
                <a:solidFill>
                  <a:srgbClr val="FF0000"/>
                </a:solidFill>
                <a:latin typeface="Calibri" pitchFamily="34" charset="0"/>
                <a:ea typeface="ＭＳ Ｐゴシック" pitchFamily="34" charset="-128"/>
              </a:rPr>
              <a:t>break bonds to release energy</a:t>
            </a:r>
          </a:p>
        </p:txBody>
      </p:sp>
      <p:pic>
        <p:nvPicPr>
          <p:cNvPr id="3" name="Picture 2"/>
          <p:cNvPicPr>
            <a:picLocks noChangeAspect="1"/>
          </p:cNvPicPr>
          <p:nvPr/>
        </p:nvPicPr>
        <p:blipFill>
          <a:blip r:embed="rId3"/>
          <a:stretch>
            <a:fillRect/>
          </a:stretch>
        </p:blipFill>
        <p:spPr>
          <a:xfrm>
            <a:off x="3502453" y="1219200"/>
            <a:ext cx="3415273" cy="4546158"/>
          </a:xfrm>
          <a:prstGeom prst="rect">
            <a:avLst/>
          </a:prstGeom>
        </p:spPr>
      </p:pic>
      <p:sp>
        <p:nvSpPr>
          <p:cNvPr id="4" name="Rectangle 3"/>
          <p:cNvSpPr/>
          <p:nvPr/>
        </p:nvSpPr>
        <p:spPr>
          <a:xfrm>
            <a:off x="6917726" y="3790326"/>
            <a:ext cx="1769074" cy="369332"/>
          </a:xfrm>
          <a:prstGeom prst="rect">
            <a:avLst/>
          </a:prstGeom>
        </p:spPr>
        <p:txBody>
          <a:bodyPr wrap="none">
            <a:spAutoFit/>
          </a:bodyPr>
          <a:lstStyle/>
          <a:p>
            <a:r>
              <a:rPr lang="en-US" b="1" i="1" u="sng" dirty="0">
                <a:solidFill>
                  <a:srgbClr val="FF0000"/>
                </a:solidFill>
                <a:latin typeface="Calibri" pitchFamily="34" charset="0"/>
              </a:rPr>
              <a:t>potential energy</a:t>
            </a:r>
            <a:endParaRPr lang="en-US" dirty="0"/>
          </a:p>
        </p:txBody>
      </p:sp>
      <p:sp>
        <p:nvSpPr>
          <p:cNvPr id="6" name="Rectangle 5"/>
          <p:cNvSpPr/>
          <p:nvPr/>
        </p:nvSpPr>
        <p:spPr>
          <a:xfrm>
            <a:off x="6917201" y="1983031"/>
            <a:ext cx="1531188" cy="369332"/>
          </a:xfrm>
          <a:prstGeom prst="rect">
            <a:avLst/>
          </a:prstGeom>
        </p:spPr>
        <p:txBody>
          <a:bodyPr wrap="none">
            <a:spAutoFit/>
          </a:bodyPr>
          <a:lstStyle/>
          <a:p>
            <a:r>
              <a:rPr lang="en-US" b="1" i="1" u="sng" dirty="0" smtClean="0">
                <a:solidFill>
                  <a:srgbClr val="FF0000"/>
                </a:solidFill>
                <a:latin typeface="Calibri" pitchFamily="34" charset="0"/>
              </a:rPr>
              <a:t>kinetic </a:t>
            </a:r>
            <a:r>
              <a:rPr lang="en-US" b="1" i="1" u="sng" dirty="0">
                <a:solidFill>
                  <a:srgbClr val="FF0000"/>
                </a:solidFill>
                <a:latin typeface="Calibri" pitchFamily="34" charset="0"/>
              </a:rPr>
              <a:t>energy</a:t>
            </a:r>
            <a:endParaRPr lang="en-US" dirty="0"/>
          </a:p>
        </p:txBody>
      </p:sp>
      <p:sp>
        <p:nvSpPr>
          <p:cNvPr id="11" name="Rectangle 10"/>
          <p:cNvSpPr/>
          <p:nvPr/>
        </p:nvSpPr>
        <p:spPr>
          <a:xfrm>
            <a:off x="6987200" y="5215457"/>
            <a:ext cx="1769074" cy="369332"/>
          </a:xfrm>
          <a:prstGeom prst="rect">
            <a:avLst/>
          </a:prstGeom>
        </p:spPr>
        <p:txBody>
          <a:bodyPr wrap="none">
            <a:spAutoFit/>
          </a:bodyPr>
          <a:lstStyle/>
          <a:p>
            <a:r>
              <a:rPr lang="en-US" b="1" i="1" u="sng" dirty="0">
                <a:solidFill>
                  <a:srgbClr val="FF0000"/>
                </a:solidFill>
                <a:latin typeface="Calibri" pitchFamily="34" charset="0"/>
              </a:rPr>
              <a:t>potential energy</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481" y="2248360"/>
            <a:ext cx="2172618" cy="1555750"/>
          </a:xfrm>
          <a:prstGeom prst="rect">
            <a:avLst/>
          </a:prstGeom>
        </p:spPr>
      </p:pic>
      <p:sp>
        <p:nvSpPr>
          <p:cNvPr id="9" name="Rectangle 8"/>
          <p:cNvSpPr/>
          <p:nvPr/>
        </p:nvSpPr>
        <p:spPr>
          <a:xfrm>
            <a:off x="990600" y="1602029"/>
            <a:ext cx="3118931" cy="646331"/>
          </a:xfrm>
          <a:prstGeom prst="rect">
            <a:avLst/>
          </a:prstGeom>
        </p:spPr>
        <p:txBody>
          <a:bodyPr wrap="none">
            <a:spAutoFit/>
          </a:bodyPr>
          <a:lstStyle/>
          <a:p>
            <a:r>
              <a:rPr lang="en-US" dirty="0" smtClean="0">
                <a:latin typeface="Calibri" pitchFamily="34" charset="0"/>
              </a:rPr>
              <a:t>Light reactions convert sunlight</a:t>
            </a:r>
          </a:p>
          <a:p>
            <a:r>
              <a:rPr lang="en-US" dirty="0" smtClean="0">
                <a:latin typeface="Calibri" pitchFamily="34" charset="0"/>
              </a:rPr>
              <a:t>To chemical energy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photosynthesis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Most common in these three kingdoms</a:t>
            </a:r>
            <a:endParaRPr lang="en-US" i="1" dirty="0" smtClean="0">
              <a:solidFill>
                <a:srgbClr val="FF0000"/>
              </a:solidFill>
            </a:endParaRPr>
          </a:p>
          <a:p>
            <a:pPr marL="514350" indent="-514350">
              <a:buFont typeface="+mj-lt"/>
              <a:buAutoNum type="arabicPeriod"/>
            </a:pPr>
            <a:r>
              <a:rPr lang="en-US" dirty="0" smtClean="0"/>
              <a:t>Bacteria</a:t>
            </a:r>
          </a:p>
          <a:p>
            <a:pPr marL="514350" indent="-514350">
              <a:buFont typeface="+mj-lt"/>
              <a:buAutoNum type="arabicPeriod"/>
            </a:pPr>
            <a:r>
              <a:rPr lang="en-US" dirty="0" smtClean="0"/>
              <a:t>Plants</a:t>
            </a:r>
          </a:p>
          <a:p>
            <a:pPr marL="514350" indent="-514350">
              <a:buFont typeface="+mj-lt"/>
              <a:buAutoNum type="arabicPeriod"/>
            </a:pPr>
            <a:r>
              <a:rPr lang="en-US" dirty="0" err="1" smtClean="0"/>
              <a:t>Protists</a:t>
            </a:r>
            <a:endParaRPr lang="en-US" dirty="0" smtClean="0"/>
          </a:p>
          <a:p>
            <a:pPr marL="514350" indent="-514350">
              <a:buFont typeface="+mj-lt"/>
              <a:buAutoNum type="arabicPeriod"/>
            </a:pPr>
            <a:endParaRPr lang="en-US" sz="1200" dirty="0" smtClean="0"/>
          </a:p>
          <a:p>
            <a:pPr marL="0" indent="0">
              <a:buNone/>
            </a:pPr>
            <a:r>
              <a:rPr lang="en-US" dirty="0" smtClean="0">
                <a:solidFill>
                  <a:schemeClr val="tx2">
                    <a:lumMod val="60000"/>
                    <a:lumOff val="40000"/>
                  </a:schemeClr>
                </a:solidFill>
              </a:rPr>
              <a:t>Biology always has weird exceptions</a:t>
            </a:r>
            <a:endParaRPr lang="en-US" dirty="0">
              <a:solidFill>
                <a:schemeClr val="tx2">
                  <a:lumMod val="60000"/>
                  <a:lumOff val="40000"/>
                </a:schemeClr>
              </a:solidFill>
            </a:endParaRPr>
          </a:p>
          <a:p>
            <a:pPr marL="0" indent="0">
              <a:buNone/>
            </a:pPr>
            <a:endParaRPr lang="en-US" dirty="0"/>
          </a:p>
        </p:txBody>
      </p:sp>
      <p:pic>
        <p:nvPicPr>
          <p:cNvPr id="4" name="Picture 2" descr="http://rebeccainthewoods.files.wordpress.com/2011/07/12-liche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52" t="16881" r="36448" b="8879"/>
          <a:stretch/>
        </p:blipFill>
        <p:spPr bwMode="auto">
          <a:xfrm>
            <a:off x="183735" y="4723245"/>
            <a:ext cx="1839810" cy="1897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rc.carleton.edu/images/eslabs/corals/polyp_with_zooxanthellae.jpg"/>
          <p:cNvPicPr>
            <a:picLocks noChangeAspect="1" noChangeArrowheads="1"/>
          </p:cNvPicPr>
          <p:nvPr/>
        </p:nvPicPr>
        <p:blipFill rotWithShape="1">
          <a:blip r:embed="rId3">
            <a:extLst>
              <a:ext uri="{28A0092B-C50C-407E-A947-70E740481C1C}">
                <a14:useLocalDpi xmlns:a14="http://schemas.microsoft.com/office/drawing/2010/main" val="0"/>
              </a:ext>
            </a:extLst>
          </a:blip>
          <a:srcRect l="45122" r="-1"/>
          <a:stretch/>
        </p:blipFill>
        <p:spPr bwMode="auto">
          <a:xfrm>
            <a:off x="2179177" y="4724770"/>
            <a:ext cx="1844083" cy="1898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25.media.tumblr.com/tumblr_lw40n50WDm1r8n7wco1_5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4407" r="11994"/>
          <a:stretch/>
        </p:blipFill>
        <p:spPr bwMode="auto">
          <a:xfrm rot="16200000">
            <a:off x="4622581" y="4278031"/>
            <a:ext cx="1898574" cy="2785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0/05/Peaaphidafalfa.jpg/300px-Peaaphidafalf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082677" y="4724770"/>
            <a:ext cx="1877588" cy="18775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User Data\Desktop\infographic_05_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0978" y="2101912"/>
            <a:ext cx="2862043" cy="213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194427" y="4333337"/>
            <a:ext cx="1672253" cy="369332"/>
          </a:xfrm>
          <a:prstGeom prst="rect">
            <a:avLst/>
          </a:prstGeom>
        </p:spPr>
        <p:txBody>
          <a:bodyPr wrap="none">
            <a:spAutoFit/>
          </a:bodyPr>
          <a:lstStyle/>
          <a:p>
            <a:r>
              <a:rPr lang="en-US" b="1" dirty="0" smtClean="0">
                <a:latin typeface="Calibri" pitchFamily="34" charset="0"/>
                <a:sym typeface="Wingdings" panose="05000000000000000000" pitchFamily="2" charset="2"/>
              </a:rPr>
              <a:t></a:t>
            </a:r>
            <a:r>
              <a:rPr lang="en-US" b="1" dirty="0" smtClean="0">
                <a:latin typeface="Calibri" pitchFamily="34" charset="0"/>
              </a:rPr>
              <a:t> </a:t>
            </a:r>
            <a:r>
              <a:rPr lang="en-US" b="1" dirty="0" smtClean="0">
                <a:latin typeface="Calibri" pitchFamily="34" charset="0"/>
                <a:hlinkClick r:id="rId7"/>
              </a:rPr>
              <a:t>pea</a:t>
            </a:r>
            <a:r>
              <a:rPr lang="en-US" b="1" dirty="0" smtClean="0">
                <a:latin typeface="Calibri" pitchFamily="34" charset="0"/>
              </a:rPr>
              <a:t> </a:t>
            </a:r>
            <a:r>
              <a:rPr lang="en-US" b="1" dirty="0" smtClean="0">
                <a:latin typeface="Calibri" pitchFamily="34" charset="0"/>
                <a:hlinkClick r:id="rId8"/>
              </a:rPr>
              <a:t>aphids</a:t>
            </a:r>
            <a:r>
              <a:rPr lang="en-US" b="1" dirty="0" smtClean="0">
                <a:latin typeface="Calibri" pitchFamily="34" charset="0"/>
              </a:rPr>
              <a:t>!!</a:t>
            </a:r>
            <a:endParaRPr lang="en-US" dirty="0"/>
          </a:p>
        </p:txBody>
      </p:sp>
    </p:spTree>
    <p:extLst>
      <p:ext uri="{BB962C8B-B14F-4D97-AF65-F5344CB8AC3E}">
        <p14:creationId xmlns:p14="http://schemas.microsoft.com/office/powerpoint/2010/main" val="252858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basics</a:t>
            </a:r>
          </a:p>
        </p:txBody>
      </p:sp>
      <p:sp>
        <p:nvSpPr>
          <p:cNvPr id="23555" name="Content Placeholder 2"/>
          <p:cNvSpPr>
            <a:spLocks noGrp="1"/>
          </p:cNvSpPr>
          <p:nvPr>
            <p:ph idx="4294967295"/>
          </p:nvPr>
        </p:nvSpPr>
        <p:spPr>
          <a:xfrm>
            <a:off x="457200" y="2027238"/>
            <a:ext cx="8229600" cy="4525962"/>
          </a:xfrm>
        </p:spPr>
        <p:txBody>
          <a:bodyPr/>
          <a:lstStyle/>
          <a:p>
            <a:pPr eaLnBrk="1" hangingPunct="1">
              <a:lnSpc>
                <a:spcPct val="90000"/>
              </a:lnSpc>
            </a:pPr>
            <a:r>
              <a:rPr lang="en-US" sz="2800" dirty="0"/>
              <a:t>Plants, Algae </a:t>
            </a:r>
            <a:r>
              <a:rPr lang="en-US" sz="1400" dirty="0"/>
              <a:t>(</a:t>
            </a:r>
            <a:r>
              <a:rPr lang="en-US" sz="1400" dirty="0" err="1"/>
              <a:t>protists</a:t>
            </a:r>
            <a:r>
              <a:rPr lang="en-US" sz="1400" dirty="0"/>
              <a:t>) </a:t>
            </a:r>
            <a:r>
              <a:rPr lang="en-US" sz="2800" dirty="0"/>
              <a:t>, Cyanobacteria </a:t>
            </a:r>
            <a:r>
              <a:rPr lang="en-US" sz="1400" dirty="0"/>
              <a:t>(bacteria)</a:t>
            </a:r>
          </a:p>
          <a:p>
            <a:pPr marL="0" indent="0" eaLnBrk="1" hangingPunct="1">
              <a:lnSpc>
                <a:spcPct val="90000"/>
              </a:lnSpc>
              <a:buNone/>
            </a:pPr>
            <a:endParaRPr lang="en-US" sz="3000" dirty="0" smtClean="0">
              <a:latin typeface="Calibri" pitchFamily="34" charset="0"/>
              <a:ea typeface="ＭＳ Ｐゴシック" pitchFamily="34" charset="-128"/>
            </a:endParaRPr>
          </a:p>
          <a:p>
            <a:pPr eaLnBrk="1" hangingPunct="1">
              <a:lnSpc>
                <a:spcPct val="90000"/>
              </a:lnSpc>
            </a:pPr>
            <a:r>
              <a:rPr lang="en-US" sz="3000" dirty="0" smtClean="0">
                <a:latin typeface="Calibri" pitchFamily="34" charset="0"/>
                <a:ea typeface="ＭＳ Ｐゴシック" pitchFamily="34" charset="-128"/>
              </a:rPr>
              <a:t>Trap energy and store it in molecules</a:t>
            </a: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r>
              <a:rPr lang="en-US" sz="3000" dirty="0" smtClean="0">
                <a:latin typeface="Calibri" pitchFamily="34" charset="0"/>
                <a:ea typeface="ＭＳ Ｐゴシック" pitchFamily="34" charset="-128"/>
              </a:rPr>
              <a:t>lots of biofuel stuff in this chapter.</a:t>
            </a:r>
          </a:p>
          <a:p>
            <a:pPr marL="0" indent="0" eaLnBrk="1" hangingPunct="1">
              <a:lnSpc>
                <a:spcPct val="90000"/>
              </a:lnSpc>
              <a:buNone/>
            </a:pPr>
            <a:r>
              <a:rPr lang="en-US" sz="3000" dirty="0" smtClean="0">
                <a:latin typeface="Calibri" pitchFamily="34" charset="0"/>
                <a:ea typeface="ＭＳ Ｐゴシック" pitchFamily="34" charset="-128"/>
              </a:rPr>
              <a:t>    will discuss @ end of </a:t>
            </a:r>
            <a:r>
              <a:rPr lang="en-US" sz="3000" dirty="0" err="1" smtClean="0">
                <a:latin typeface="Calibri" pitchFamily="34" charset="0"/>
                <a:ea typeface="ＭＳ Ｐゴシック" pitchFamily="34" charset="-128"/>
              </a:rPr>
              <a:t>powerpoint</a:t>
            </a:r>
            <a:endParaRPr lang="en-US" sz="2600" dirty="0" smtClean="0">
              <a:latin typeface="Calibri" pitchFamily="34" charset="0"/>
              <a:ea typeface="ＭＳ Ｐゴシック" pitchFamily="34" charset="-128"/>
            </a:endParaRPr>
          </a:p>
        </p:txBody>
      </p:sp>
      <p:pic>
        <p:nvPicPr>
          <p:cNvPr id="4" name="Picture 3"/>
          <p:cNvPicPr>
            <a:picLocks noChangeAspect="1"/>
          </p:cNvPicPr>
          <p:nvPr/>
        </p:nvPicPr>
        <p:blipFill>
          <a:blip r:embed="rId3"/>
          <a:stretch>
            <a:fillRect/>
          </a:stretch>
        </p:blipFill>
        <p:spPr>
          <a:xfrm>
            <a:off x="6862274" y="2514600"/>
            <a:ext cx="1812419" cy="24125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3890</TotalTime>
  <Words>1870</Words>
  <Application>Microsoft Office PowerPoint</Application>
  <PresentationFormat>On-screen Show (4:3)</PresentationFormat>
  <Paragraphs>363</Paragraphs>
  <Slides>57</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ＭＳ Ｐゴシック</vt:lpstr>
      <vt:lpstr>Arial</vt:lpstr>
      <vt:lpstr>Calibri</vt:lpstr>
      <vt:lpstr>Times</vt:lpstr>
      <vt:lpstr>Verdana</vt:lpstr>
      <vt:lpstr>Wingdings</vt:lpstr>
      <vt:lpstr>Default Design</vt:lpstr>
      <vt:lpstr>Blank Presentation</vt:lpstr>
      <vt:lpstr>Free Biology Tutoring</vt:lpstr>
      <vt:lpstr>PowerPoint Presentation</vt:lpstr>
      <vt:lpstr>Stuff to understand</vt:lpstr>
      <vt:lpstr>PowerPoint Presentation</vt:lpstr>
      <vt:lpstr>Types of Energy</vt:lpstr>
      <vt:lpstr>Energy transformation is  not efficient</vt:lpstr>
      <vt:lpstr>Energy basics</vt:lpstr>
      <vt:lpstr>Where do we find photosynthesis</vt:lpstr>
      <vt:lpstr>Energy basics</vt:lpstr>
      <vt:lpstr>Energy basics</vt:lpstr>
      <vt:lpstr>Two kinds of reactions</vt:lpstr>
      <vt:lpstr>Sunlight:</vt:lpstr>
      <vt:lpstr>Photosynthesis: a closer look</vt:lpstr>
      <vt:lpstr>Photosynthesis Overview Sun’s energy  chemical energy used to make complex molecules (anabolic RX)</vt:lpstr>
      <vt:lpstr>PowerPoint Presentation</vt:lpstr>
      <vt:lpstr>Energy: two major paths</vt:lpstr>
      <vt:lpstr>Photosynthesis (producers)</vt:lpstr>
      <vt:lpstr>Producers (autotrophs)</vt:lpstr>
      <vt:lpstr>Molecular Energy Carriers: ATP</vt:lpstr>
      <vt:lpstr>Molecular Energy Carriers</vt:lpstr>
      <vt:lpstr>NADPH &amp; NADH</vt:lpstr>
      <vt:lpstr>Leaves</vt:lpstr>
      <vt:lpstr>Light: energy to make Carbohydrates</vt:lpstr>
      <vt:lpstr>Photosynthesis: a two stage process</vt:lpstr>
      <vt:lpstr>Photosynthesis: Two Stages</vt:lpstr>
      <vt:lpstr>Chloroplasts</vt:lpstr>
      <vt:lpstr>First Stage: the light reactions</vt:lpstr>
      <vt:lpstr>Light Reaction: 1st Part</vt:lpstr>
      <vt:lpstr>Light Reactions:  energy from light excites electrons</vt:lpstr>
      <vt:lpstr>Chloroplast: Light Reactions</vt:lpstr>
      <vt:lpstr>Chloroplast: Light Reactions</vt:lpstr>
      <vt:lpstr>Making ATP : movment of H+ ions</vt:lpstr>
      <vt:lpstr>PowerPoint Presentation</vt:lpstr>
      <vt:lpstr>Making Oxygen: byproduct</vt:lpstr>
      <vt:lpstr>Chloroplasts</vt:lpstr>
      <vt:lpstr>Calvin Cycle: 2nd Part</vt:lpstr>
      <vt:lpstr>Carbon fixation</vt:lpstr>
      <vt:lpstr>Calvin Cycle: making sugars</vt:lpstr>
      <vt:lpstr>PowerPoint Presentation</vt:lpstr>
      <vt:lpstr>Calvin Cycle: making sugars</vt:lpstr>
      <vt:lpstr>G3P: building block of sugars</vt:lpstr>
      <vt:lpstr>Photosynthesis: a two stage process</vt:lpstr>
      <vt:lpstr>PowerPoint Presentation</vt:lpstr>
      <vt:lpstr>PowerPoint Presentation</vt:lpstr>
      <vt:lpstr>PowerPoint Presentation</vt:lpstr>
      <vt:lpstr>PowerPoint Presentation</vt:lpstr>
      <vt:lpstr>Using algae to make fuel</vt:lpstr>
      <vt:lpstr>PowerPoint Presentation</vt:lpstr>
      <vt:lpstr>Fossil fuels are limited</vt:lpstr>
      <vt:lpstr>U.S. energy consumption</vt:lpstr>
      <vt:lpstr>Energy basics</vt:lpstr>
      <vt:lpstr>Biofuels</vt:lpstr>
      <vt:lpstr>How fun are biofuels?</vt:lpstr>
      <vt:lpstr>How fun are biofuels?</vt:lpstr>
      <vt:lpstr>How green are biofuels?</vt:lpstr>
      <vt:lpstr>Summary</vt:lpstr>
      <vt:lpstr>Free Biology Tutoring</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cymbolje</dc:creator>
  <cp:lastModifiedBy>Joey</cp:lastModifiedBy>
  <cp:revision>182</cp:revision>
  <dcterms:created xsi:type="dcterms:W3CDTF">2011-01-24T15:49:29Z</dcterms:created>
  <dcterms:modified xsi:type="dcterms:W3CDTF">2017-03-04T19:41:10Z</dcterms:modified>
</cp:coreProperties>
</file>