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362" r:id="rId3"/>
    <p:sldId id="291" r:id="rId4"/>
    <p:sldId id="301" r:id="rId5"/>
    <p:sldId id="356" r:id="rId6"/>
    <p:sldId id="357" r:id="rId7"/>
    <p:sldId id="358" r:id="rId8"/>
    <p:sldId id="322" r:id="rId9"/>
    <p:sldId id="323" r:id="rId10"/>
    <p:sldId id="380" r:id="rId11"/>
    <p:sldId id="368" r:id="rId12"/>
    <p:sldId id="359" r:id="rId13"/>
    <p:sldId id="379" r:id="rId14"/>
    <p:sldId id="331" r:id="rId15"/>
    <p:sldId id="271" r:id="rId16"/>
    <p:sldId id="378" r:id="rId17"/>
    <p:sldId id="376" r:id="rId18"/>
    <p:sldId id="371" r:id="rId19"/>
    <p:sldId id="385" r:id="rId20"/>
    <p:sldId id="369" r:id="rId21"/>
    <p:sldId id="370" r:id="rId22"/>
    <p:sldId id="262" r:id="rId23"/>
    <p:sldId id="263" r:id="rId24"/>
    <p:sldId id="264" r:id="rId25"/>
    <p:sldId id="267" r:id="rId26"/>
    <p:sldId id="364" r:id="rId27"/>
    <p:sldId id="365" r:id="rId28"/>
    <p:sldId id="366" r:id="rId29"/>
    <p:sldId id="367" r:id="rId30"/>
    <p:sldId id="268" r:id="rId31"/>
    <p:sldId id="344" r:id="rId32"/>
    <p:sldId id="304" r:id="rId33"/>
    <p:sldId id="377" r:id="rId34"/>
    <p:sldId id="345" r:id="rId35"/>
    <p:sldId id="381" r:id="rId36"/>
    <p:sldId id="382" r:id="rId37"/>
    <p:sldId id="346" r:id="rId38"/>
    <p:sldId id="384" r:id="rId39"/>
    <p:sldId id="383" r:id="rId40"/>
    <p:sldId id="347" r:id="rId41"/>
    <p:sldId id="348" r:id="rId42"/>
    <p:sldId id="349" r:id="rId43"/>
    <p:sldId id="350" r:id="rId44"/>
    <p:sldId id="351" r:id="rId45"/>
    <p:sldId id="352" r:id="rId46"/>
    <p:sldId id="353" r:id="rId47"/>
    <p:sldId id="354" r:id="rId48"/>
    <p:sldId id="355" r:id="rId49"/>
    <p:sldId id="363"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0" autoAdjust="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E529A30B-EB13-4638-83C5-9752A8494EA9}" type="datetime1">
              <a:rPr lang="en-US"/>
              <a:pPr>
                <a:defRPr/>
              </a:pPr>
              <a:t>2/22/2015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E95F5025-6793-442D-85B2-3B1E0972DDE9}" type="slidenum">
              <a:rPr lang="en-US"/>
              <a:pPr>
                <a:defRPr/>
              </a:pPr>
              <a:t>‹#›</a:t>
            </a:fld>
            <a:endParaRPr lang="en-US"/>
          </a:p>
        </p:txBody>
      </p:sp>
    </p:spTree>
    <p:extLst>
      <p:ext uri="{BB962C8B-B14F-4D97-AF65-F5344CB8AC3E}">
        <p14:creationId xmlns:p14="http://schemas.microsoft.com/office/powerpoint/2010/main" val="269033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366752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Minerals are micronutrients: nutrients that are essential for health but required in far smaller amounts than macronutrients.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2E7E7F9-A526-4DEC-881B-723BB97381FF}" type="slidenum">
              <a:rPr lang="en-US" smtClean="0"/>
              <a:pPr eaLnBrk="1" hangingPunct="1"/>
              <a:t>28</a:t>
            </a:fld>
            <a:endParaRPr lang="en-US" smtClean="0"/>
          </a:p>
        </p:txBody>
      </p:sp>
    </p:spTree>
    <p:extLst>
      <p:ext uri="{BB962C8B-B14F-4D97-AF65-F5344CB8AC3E}">
        <p14:creationId xmlns:p14="http://schemas.microsoft.com/office/powerpoint/2010/main" val="100336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Some nutrients our bodies can’t manufacture must be obtained pre-assembled from our diet. Animal products such as meat, eggs, fish, and dairy are the richest sources of essential amino acids, but in many places around the globe these foods are luxuries people can’t afford.</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5C47A68-7EAB-4DA1-97FF-DF8A018A7AA2}" type="slidenum">
              <a:rPr lang="en-US" smtClean="0"/>
              <a:pPr eaLnBrk="1" hangingPunct="1"/>
              <a:t>29</a:t>
            </a:fld>
            <a:endParaRPr lang="en-US" smtClean="0"/>
          </a:p>
        </p:txBody>
      </p:sp>
    </p:spTree>
    <p:extLst>
      <p:ext uri="{BB962C8B-B14F-4D97-AF65-F5344CB8AC3E}">
        <p14:creationId xmlns:p14="http://schemas.microsoft.com/office/powerpoint/2010/main" val="74285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10A41-C9A6-0B48-86E9-692C92E51C53}" type="slidenum">
              <a:rPr lang="en-US"/>
              <a:pPr/>
              <a:t>32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TABLE 8.1 Properties of Enzymes</a:t>
            </a:r>
          </a:p>
        </p:txBody>
      </p:sp>
    </p:spTree>
    <p:extLst>
      <p:ext uri="{BB962C8B-B14F-4D97-AF65-F5344CB8AC3E}">
        <p14:creationId xmlns:p14="http://schemas.microsoft.com/office/powerpoint/2010/main" val="409105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33</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99959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endParaRPr lang="en-US" dirty="0">
              <a:solidFill>
                <a:srgbClr val="000000"/>
              </a:solidFill>
              <a:latin typeface="Arial" pitchFamily="1" charset="0"/>
              <a:ea typeface="Arial" pitchFamily="1" charset="0"/>
              <a:cs typeface="Arial" pitchFamily="1" charset="0"/>
              <a:sym typeface="Arial" pitchFamily="1" charset="0"/>
            </a:endParaRPr>
          </a:p>
        </p:txBody>
      </p:sp>
    </p:spTree>
    <p:extLst>
      <p:ext uri="{BB962C8B-B14F-4D97-AF65-F5344CB8AC3E}">
        <p14:creationId xmlns:p14="http://schemas.microsoft.com/office/powerpoint/2010/main" val="3902187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High fevers are life-threatening for a long period of time because enzymes begin to denature at higher temperatures.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Lower fevers can actually be beneficial to the body.  It is the natural defense mechanism.</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Molecules do move faster at higher temperatures, but this answer choice does not address the question.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Microbes may reproduce faster at higher temperatures, up to an optimal temperature.  Higher than the optimum, microbes can be destroyed.</a:t>
            </a:r>
          </a:p>
        </p:txBody>
      </p:sp>
    </p:spTree>
    <p:extLst>
      <p:ext uri="{BB962C8B-B14F-4D97-AF65-F5344CB8AC3E}">
        <p14:creationId xmlns:p14="http://schemas.microsoft.com/office/powerpoint/2010/main" val="2556294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High fevers are life-threatening for a long period of time because enzymes begin to denature at higher temperatures.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Lower fevers can actually be beneficial to the body.  It is the natural defense mechanism.</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Molecules do move faster at higher temperatures, but this answer choice does not address the question.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Microbes may reproduce faster at higher temperatures, up to an optimal temperature.  Higher than the optimum, microbes can be destroyed.</a:t>
            </a:r>
          </a:p>
        </p:txBody>
      </p:sp>
    </p:spTree>
    <p:extLst>
      <p:ext uri="{BB962C8B-B14F-4D97-AF65-F5344CB8AC3E}">
        <p14:creationId xmlns:p14="http://schemas.microsoft.com/office/powerpoint/2010/main" val="1161692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High fevers are life-threatening for a long period of time because enzymes begin to denature at higher temperatures.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Lower fevers can actually be beneficial to the body.  It is the natural defense mechanism.</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Molecules do move faster at higher temperatures, but this answer choice does not address the question.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Microbes may reproduce faster at higher temperatures, up to an optimal temperature.  Higher than the optimum, microbes can be destroyed.</a:t>
            </a:r>
          </a:p>
        </p:txBody>
      </p:sp>
    </p:spTree>
    <p:extLst>
      <p:ext uri="{BB962C8B-B14F-4D97-AF65-F5344CB8AC3E}">
        <p14:creationId xmlns:p14="http://schemas.microsoft.com/office/powerpoint/2010/main" val="1655572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High fevers are life-threatening for a long period of time because enzymes begin to denature at higher temperatures.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Lower fevers can actually be beneficial to the body.  It is the natural defense mechanism.</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Molecules do move faster at higher temperatures, but this answer choice does not address the question.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Microbes may reproduce faster at higher temperatures, up to an optimal temperature.  Higher than the optimum, microbes can be destroyed.</a:t>
            </a:r>
          </a:p>
        </p:txBody>
      </p:sp>
    </p:spTree>
    <p:extLst>
      <p:ext uri="{BB962C8B-B14F-4D97-AF65-F5344CB8AC3E}">
        <p14:creationId xmlns:p14="http://schemas.microsoft.com/office/powerpoint/2010/main" val="1903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The active site is where a substrate binds. The shape of the active site dictates the enzyme’s activity and which substrates may bind to it.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Activation energy is the energy required to start a reaction.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Energy transfer site is listed as a distraction.</a:t>
            </a:r>
          </a:p>
        </p:txBody>
      </p:sp>
    </p:spTree>
    <p:extLst>
      <p:ext uri="{BB962C8B-B14F-4D97-AF65-F5344CB8AC3E}">
        <p14:creationId xmlns:p14="http://schemas.microsoft.com/office/powerpoint/2010/main" val="410524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F96C9D0-CB38-49B0-A3DF-8D7102AAA22A}" type="slidenum">
              <a:rPr lang="en-US" smtClean="0">
                <a:solidFill>
                  <a:srgbClr val="000000"/>
                </a:solidFill>
              </a:rPr>
              <a:pPr eaLnBrk="1" hangingPunct="1"/>
              <a:t>2</a:t>
            </a:fld>
            <a:endParaRPr lang="en-US" smtClean="0">
              <a:solidFill>
                <a:srgbClr val="000000"/>
              </a:solidFill>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39652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9B14C-BC13-D34E-8466-4D4ACDC4BFFE}" type="slidenum">
              <a:rPr lang="en-US"/>
              <a:pPr/>
              <a:t>40</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8.9 Metabolic Pathways Are Organized in Ways That Increase Their Efficiency </a:t>
            </a:r>
          </a:p>
          <a:p>
            <a:r>
              <a:rPr lang="en-US"/>
              <a:t>Enzymes are often arranged in the cell in ways that facilitate the orderly series of chemical reactions that make up a metabolic pathway. These arrangements include the concentration of enzymes in organelles (in this case, a mitochondrion), their localization in membranes, and their clustering in multienzyme complexes.</a:t>
            </a:r>
          </a:p>
        </p:txBody>
      </p:sp>
    </p:spTree>
    <p:extLst>
      <p:ext uri="{BB962C8B-B14F-4D97-AF65-F5344CB8AC3E}">
        <p14:creationId xmlns:p14="http://schemas.microsoft.com/office/powerpoint/2010/main" val="177516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9B14C-BC13-D34E-8466-4D4ACDC4BFFE}" type="slidenum">
              <a:rPr lang="en-US"/>
              <a:pPr/>
              <a:t>41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8.9 Metabolic Pathways Are Organized in Ways That Increase Their Efficiency </a:t>
            </a:r>
          </a:p>
          <a:p>
            <a:r>
              <a:rPr lang="en-US"/>
              <a:t>Enzymes are often arranged in the cell in ways that facilitate the orderly series of chemical reactions that make up a metabolic pathway. These arrangements include the concentration of enzymes in organelles (in this case, a mitochondrion), their localization in membranes, and their clustering in multienzyme complexes.</a:t>
            </a:r>
          </a:p>
        </p:txBody>
      </p:sp>
    </p:spTree>
    <p:extLst>
      <p:ext uri="{BB962C8B-B14F-4D97-AF65-F5344CB8AC3E}">
        <p14:creationId xmlns:p14="http://schemas.microsoft.com/office/powerpoint/2010/main" val="2227138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9B14C-BC13-D34E-8466-4D4ACDC4BFFE}" type="slidenum">
              <a:rPr lang="en-US"/>
              <a:pPr/>
              <a:t>43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8.9 Metabolic Pathways Are Organized in Ways That Increase Their Efficiency </a:t>
            </a:r>
          </a:p>
          <a:p>
            <a:r>
              <a:rPr lang="en-US"/>
              <a:t>Enzymes are often arranged in the cell in ways that facilitate the orderly series of chemical reactions that make up a metabolic pathway. These arrangements include the concentration of enzymes in organelles (in this case, a mitochondrion), their localization in membranes, and their clustering in multienzyme complexes.</a:t>
            </a:r>
          </a:p>
        </p:txBody>
      </p:sp>
    </p:spTree>
    <p:extLst>
      <p:ext uri="{BB962C8B-B14F-4D97-AF65-F5344CB8AC3E}">
        <p14:creationId xmlns:p14="http://schemas.microsoft.com/office/powerpoint/2010/main" val="2672511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9B14C-BC13-D34E-8466-4D4ACDC4BFFE}" type="slidenum">
              <a:rPr lang="en-US"/>
              <a:pPr/>
              <a:t>44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8.9 Metabolic Pathways Are Organized in Ways That Increase Their Efficiency </a:t>
            </a:r>
          </a:p>
          <a:p>
            <a:r>
              <a:rPr lang="en-US"/>
              <a:t>Enzymes are often arranged in the cell in ways that facilitate the orderly series of chemical reactions that make up a metabolic pathway. These arrangements include the concentration of enzymes in organelles (in this case, a mitochondrion), their localization in membranes, and their clustering in multienzyme complexes.</a:t>
            </a:r>
          </a:p>
        </p:txBody>
      </p:sp>
    </p:spTree>
    <p:extLst>
      <p:ext uri="{BB962C8B-B14F-4D97-AF65-F5344CB8AC3E}">
        <p14:creationId xmlns:p14="http://schemas.microsoft.com/office/powerpoint/2010/main" val="295539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9B14C-BC13-D34E-8466-4D4ACDC4BFFE}" type="slidenum">
              <a:rPr lang="en-US"/>
              <a:pPr/>
              <a:t>45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8.9 Metabolic Pathways Are Organized in Ways That Increase Their Efficiency </a:t>
            </a:r>
          </a:p>
          <a:p>
            <a:r>
              <a:rPr lang="en-US"/>
              <a:t>Enzymes are often arranged in the cell in ways that facilitate the orderly series of chemical reactions that make up a metabolic pathway. These arrangements include the concentration of enzymes in organelles (in this case, a mitochondrion), their localization in membranes, and their clustering in multienzyme complexes.</a:t>
            </a:r>
          </a:p>
        </p:txBody>
      </p:sp>
    </p:spTree>
    <p:extLst>
      <p:ext uri="{BB962C8B-B14F-4D97-AF65-F5344CB8AC3E}">
        <p14:creationId xmlns:p14="http://schemas.microsoft.com/office/powerpoint/2010/main" val="3233493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9B14C-BC13-D34E-8466-4D4ACDC4BFFE}" type="slidenum">
              <a:rPr lang="en-US"/>
              <a:pPr/>
              <a:t>46</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8.9 Metabolic Pathways Are Organized in Ways That Increase Their Efficiency </a:t>
            </a:r>
          </a:p>
          <a:p>
            <a:r>
              <a:rPr lang="en-US"/>
              <a:t>Enzymes are often arranged in the cell in ways that facilitate the orderly series of chemical reactions that make up a metabolic pathway. These arrangements include the concentration of enzymes in organelles (in this case, a mitochondrion), their localization in membranes, and their clustering in multienzyme complexes.</a:t>
            </a:r>
          </a:p>
        </p:txBody>
      </p:sp>
    </p:spTree>
    <p:extLst>
      <p:ext uri="{BB962C8B-B14F-4D97-AF65-F5344CB8AC3E}">
        <p14:creationId xmlns:p14="http://schemas.microsoft.com/office/powerpoint/2010/main" val="2795165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9B14C-BC13-D34E-8466-4D4ACDC4BFFE}" type="slidenum">
              <a:rPr lang="en-US"/>
              <a:pPr/>
              <a:t>47</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8.9 Metabolic Pathways Are Organized in Ways That Increase Their Efficiency </a:t>
            </a:r>
          </a:p>
          <a:p>
            <a:r>
              <a:rPr lang="en-US"/>
              <a:t>Enzymes are often arranged in the cell in ways that facilitate the orderly series of chemical reactions that make up a metabolic pathway. These arrangements include the concentration of enzymes in organelles (in this case, a mitochondrion), their localization in membranes, and their clustering in multienzyme complexes.</a:t>
            </a:r>
          </a:p>
        </p:txBody>
      </p:sp>
    </p:spTree>
    <p:extLst>
      <p:ext uri="{BB962C8B-B14F-4D97-AF65-F5344CB8AC3E}">
        <p14:creationId xmlns:p14="http://schemas.microsoft.com/office/powerpoint/2010/main" val="3111786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48</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62302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B4281-A0FA-497D-BD93-2A08E69E8EF0}"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31183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F11A0-4AA5-7B42-B742-24488D40F371}" type="slidenum">
              <a:rPr lang="en-US"/>
              <a:pPr/>
              <a:t>7</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8.5 ATP Functions as an Energy-Storing Molecule in All Cells </a:t>
            </a:r>
            <a:endParaRPr lang="en-US"/>
          </a:p>
          <a:p>
            <a:r>
              <a:rPr lang="en-US"/>
              <a:t>When the terminal high-energy bond of ATP breaks, energy is released, and ATP is turned into ADP (adenosine diphosphate) with the release of a phosphate group.</a:t>
            </a:r>
          </a:p>
        </p:txBody>
      </p:sp>
    </p:spTree>
    <p:extLst>
      <p:ext uri="{BB962C8B-B14F-4D97-AF65-F5344CB8AC3E}">
        <p14:creationId xmlns:p14="http://schemas.microsoft.com/office/powerpoint/2010/main" val="100997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0E8036-4F13-4B8B-BACE-E1B2959268A7}" type="slidenum">
              <a:rPr lang="en-US">
                <a:cs typeface="Arial" charset="0"/>
              </a:rPr>
              <a:pPr fontAlgn="base">
                <a:spcBef>
                  <a:spcPct val="0"/>
                </a:spcBef>
                <a:spcAft>
                  <a:spcPct val="0"/>
                </a:spcAft>
                <a:defRPr/>
              </a:pPr>
              <a:t>12</a:t>
            </a:fld>
            <a:endParaRPr lang="en-US">
              <a:cs typeface="Arial" charset="0"/>
            </a:endParaRPr>
          </a:p>
        </p:txBody>
      </p:sp>
    </p:spTree>
    <p:extLst>
      <p:ext uri="{BB962C8B-B14F-4D97-AF65-F5344CB8AC3E}">
        <p14:creationId xmlns:p14="http://schemas.microsoft.com/office/powerpoint/2010/main" val="157431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Activation energy is the energy that must be put into a reaction in order to make it “go.” Enzymes reduce the activation energy in both anabolic and catabolic reactions, making them occur more rapidly.</a:t>
            </a:r>
          </a:p>
          <a:p>
            <a:endParaRPr lang="en-US" dirty="0"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15FEFD1-BE2E-45D9-B198-9B500FF96A7B}" type="slidenum">
              <a:rPr lang="en-US" smtClean="0"/>
              <a:pPr eaLnBrk="1" hangingPunct="1"/>
              <a:t>14</a:t>
            </a:fld>
            <a:endParaRPr lang="en-US" smtClean="0"/>
          </a:p>
        </p:txBody>
      </p:sp>
    </p:spTree>
    <p:extLst>
      <p:ext uri="{BB962C8B-B14F-4D97-AF65-F5344CB8AC3E}">
        <p14:creationId xmlns:p14="http://schemas.microsoft.com/office/powerpoint/2010/main" val="1769769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8D7C2-181A-6149-945B-564111162FD3}" type="slidenum">
              <a:rPr lang="en-US"/>
              <a:pPr/>
              <a:t>15</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8.7a Enzymes as Molecular Matchmakers</a:t>
            </a:r>
            <a:r>
              <a:rPr lang="en-US"/>
              <a:t> </a:t>
            </a:r>
          </a:p>
          <a:p>
            <a:r>
              <a:rPr lang="en-US"/>
              <a:t>(a) An enzyme brings together two reactants (A and B) to form the product AB.</a:t>
            </a:r>
          </a:p>
        </p:txBody>
      </p:sp>
    </p:spTree>
    <p:extLst>
      <p:ext uri="{BB962C8B-B14F-4D97-AF65-F5344CB8AC3E}">
        <p14:creationId xmlns:p14="http://schemas.microsoft.com/office/powerpoint/2010/main" val="186641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B9BC25A-5B91-4D6B-927A-3D7CC7B9662B}" type="slidenum">
              <a:rPr lang="en-US" smtClean="0"/>
              <a:pPr eaLnBrk="1" hangingPunct="1"/>
              <a:t>20</a:t>
            </a:fld>
            <a:endParaRPr lang="en-US" smtClean="0"/>
          </a:p>
        </p:txBody>
      </p:sp>
    </p:spTree>
    <p:extLst>
      <p:ext uri="{BB962C8B-B14F-4D97-AF65-F5344CB8AC3E}">
        <p14:creationId xmlns:p14="http://schemas.microsoft.com/office/powerpoint/2010/main" val="279316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Bones are made primarily of calcium and phosphorus provided by a healthy diet. Iron deficiency causes a blood disease called anemia, and lack of vitamin C causes a tissue-deteriorating disease called scurvy.</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116B420-DDA0-4C4C-9C5D-56932655191F}" type="slidenum">
              <a:rPr lang="en-US" smtClean="0"/>
              <a:pPr eaLnBrk="1" hangingPunct="1"/>
              <a:t>27</a:t>
            </a:fld>
            <a:endParaRPr lang="en-US" smtClean="0"/>
          </a:p>
        </p:txBody>
      </p:sp>
    </p:spTree>
    <p:extLst>
      <p:ext uri="{BB962C8B-B14F-4D97-AF65-F5344CB8AC3E}">
        <p14:creationId xmlns:p14="http://schemas.microsoft.com/office/powerpoint/2010/main" val="203715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8D832B-6721-4BC6-99B4-B1108DF92124}" type="datetime1">
              <a:rPr lang="en-US"/>
              <a:pPr>
                <a:defRPr/>
              </a:pPr>
              <a:t>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ACE444-83AD-4EA1-919B-8C9702EC6C73}" type="slidenum">
              <a:rPr lang="en-US"/>
              <a:pPr>
                <a:defRPr/>
              </a:pPr>
              <a:t>‹#›</a:t>
            </a:fld>
            <a:endParaRPr lang="en-US"/>
          </a:p>
        </p:txBody>
      </p:sp>
    </p:spTree>
    <p:extLst>
      <p:ext uri="{BB962C8B-B14F-4D97-AF65-F5344CB8AC3E}">
        <p14:creationId xmlns:p14="http://schemas.microsoft.com/office/powerpoint/2010/main" val="246532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C60A81-D190-4502-A80D-D2B5CA8F2762}" type="datetime1">
              <a:rPr lang="en-US"/>
              <a:pPr>
                <a:defRPr/>
              </a:pPr>
              <a:t>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20C552-899A-4C7D-9C1B-AF446CB3EFFC}" type="slidenum">
              <a:rPr lang="en-US"/>
              <a:pPr>
                <a:defRPr/>
              </a:pPr>
              <a:t>‹#›</a:t>
            </a:fld>
            <a:endParaRPr lang="en-US"/>
          </a:p>
        </p:txBody>
      </p:sp>
    </p:spTree>
    <p:extLst>
      <p:ext uri="{BB962C8B-B14F-4D97-AF65-F5344CB8AC3E}">
        <p14:creationId xmlns:p14="http://schemas.microsoft.com/office/powerpoint/2010/main" val="204504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091379-071B-4E76-AE1F-FD0A84B65790}" type="datetime1">
              <a:rPr lang="en-US"/>
              <a:pPr>
                <a:defRPr/>
              </a:pPr>
              <a:t>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E6A735-A259-485E-B559-A7768AC18B13}" type="slidenum">
              <a:rPr lang="en-US"/>
              <a:pPr>
                <a:defRPr/>
              </a:pPr>
              <a:t>‹#›</a:t>
            </a:fld>
            <a:endParaRPr lang="en-US"/>
          </a:p>
        </p:txBody>
      </p:sp>
    </p:spTree>
    <p:extLst>
      <p:ext uri="{BB962C8B-B14F-4D97-AF65-F5344CB8AC3E}">
        <p14:creationId xmlns:p14="http://schemas.microsoft.com/office/powerpoint/2010/main" val="285069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F723847F-21ED-4B55-AB08-347FBE2F6EEE}" type="slidenum">
              <a:rPr lang="en-US"/>
              <a:pPr>
                <a:defRPr/>
              </a:pPr>
              <a:t>‹#›</a:t>
            </a:fld>
            <a:endParaRPr lang="en-US"/>
          </a:p>
        </p:txBody>
      </p:sp>
    </p:spTree>
    <p:extLst>
      <p:ext uri="{BB962C8B-B14F-4D97-AF65-F5344CB8AC3E}">
        <p14:creationId xmlns:p14="http://schemas.microsoft.com/office/powerpoint/2010/main" val="178520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7EF79D20-73B1-44B3-B0AE-5D4F5E6B6765}" type="slidenum">
              <a:rPr lang="en-US"/>
              <a:pPr>
                <a:defRPr/>
              </a:pPr>
              <a:t>‹#›</a:t>
            </a:fld>
            <a:endParaRPr lang="en-US"/>
          </a:p>
        </p:txBody>
      </p:sp>
    </p:spTree>
    <p:extLst>
      <p:ext uri="{BB962C8B-B14F-4D97-AF65-F5344CB8AC3E}">
        <p14:creationId xmlns:p14="http://schemas.microsoft.com/office/powerpoint/2010/main" val="381094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93F27699-49D9-4E46-90A4-1555439A7938}" type="slidenum">
              <a:rPr lang="en-US"/>
              <a:pPr>
                <a:defRPr/>
              </a:pPr>
              <a:t>‹#›</a:t>
            </a:fld>
            <a:endParaRPr lang="en-US"/>
          </a:p>
        </p:txBody>
      </p:sp>
    </p:spTree>
    <p:extLst>
      <p:ext uri="{BB962C8B-B14F-4D97-AF65-F5344CB8AC3E}">
        <p14:creationId xmlns:p14="http://schemas.microsoft.com/office/powerpoint/2010/main" val="2133788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DEBD022F-80F9-4E68-B89E-3EE3118A56B4}" type="slidenum">
              <a:rPr lang="en-US"/>
              <a:pPr>
                <a:defRPr/>
              </a:pPr>
              <a:t>‹#›</a:t>
            </a:fld>
            <a:endParaRPr lang="en-US"/>
          </a:p>
        </p:txBody>
      </p:sp>
    </p:spTree>
    <p:extLst>
      <p:ext uri="{BB962C8B-B14F-4D97-AF65-F5344CB8AC3E}">
        <p14:creationId xmlns:p14="http://schemas.microsoft.com/office/powerpoint/2010/main" val="387476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Arial" charset="0"/>
              </a:defRPr>
            </a:lvl1pPr>
          </a:lstStyle>
          <a:p>
            <a:pPr>
              <a:defRPr/>
            </a:pPr>
            <a:fld id="{E7E8BF7E-A7C0-4E6F-9DBF-BCE9C8714B33}" type="slidenum">
              <a:rPr lang="en-US"/>
              <a:pPr>
                <a:defRPr/>
              </a:pPr>
              <a:t>‹#›</a:t>
            </a:fld>
            <a:endParaRPr lang="en-US"/>
          </a:p>
        </p:txBody>
      </p:sp>
    </p:spTree>
    <p:extLst>
      <p:ext uri="{BB962C8B-B14F-4D97-AF65-F5344CB8AC3E}">
        <p14:creationId xmlns:p14="http://schemas.microsoft.com/office/powerpoint/2010/main" val="4199719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Arial" charset="0"/>
              </a:defRPr>
            </a:lvl1pPr>
          </a:lstStyle>
          <a:p>
            <a:pPr>
              <a:defRPr/>
            </a:pPr>
            <a:fld id="{3F087B33-1BC9-4D93-8783-C9D0561396F1}" type="slidenum">
              <a:rPr lang="en-US"/>
              <a:pPr>
                <a:defRPr/>
              </a:pPr>
              <a:t>‹#›</a:t>
            </a:fld>
            <a:endParaRPr lang="en-US"/>
          </a:p>
        </p:txBody>
      </p:sp>
    </p:spTree>
    <p:extLst>
      <p:ext uri="{BB962C8B-B14F-4D97-AF65-F5344CB8AC3E}">
        <p14:creationId xmlns:p14="http://schemas.microsoft.com/office/powerpoint/2010/main" val="138107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Arial" charset="0"/>
              </a:defRPr>
            </a:lvl1pPr>
          </a:lstStyle>
          <a:p>
            <a:pPr>
              <a:defRPr/>
            </a:pPr>
            <a:fld id="{0709B5F0-7701-4339-A02A-BF7DDF152E85}" type="slidenum">
              <a:rPr lang="en-US"/>
              <a:pPr>
                <a:defRPr/>
              </a:pPr>
              <a:t>‹#›</a:t>
            </a:fld>
            <a:endParaRPr lang="en-US"/>
          </a:p>
        </p:txBody>
      </p:sp>
    </p:spTree>
    <p:extLst>
      <p:ext uri="{BB962C8B-B14F-4D97-AF65-F5344CB8AC3E}">
        <p14:creationId xmlns:p14="http://schemas.microsoft.com/office/powerpoint/2010/main" val="3789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A40073C8-2CCB-4BBB-B79C-941D0B2BD5D3}" type="slidenum">
              <a:rPr lang="en-US"/>
              <a:pPr>
                <a:defRPr/>
              </a:pPr>
              <a:t>‹#›</a:t>
            </a:fld>
            <a:endParaRPr lang="en-US"/>
          </a:p>
        </p:txBody>
      </p:sp>
    </p:spTree>
    <p:extLst>
      <p:ext uri="{BB962C8B-B14F-4D97-AF65-F5344CB8AC3E}">
        <p14:creationId xmlns:p14="http://schemas.microsoft.com/office/powerpoint/2010/main" val="158632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C448C0-2DF5-4CFF-84F0-E13EAEC5B4FB}" type="datetime1">
              <a:rPr lang="en-US"/>
              <a:pPr>
                <a:defRPr/>
              </a:pPr>
              <a:t>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DFB7E8-DA37-444B-8B01-F9E31019178B}" type="slidenum">
              <a:rPr lang="en-US"/>
              <a:pPr>
                <a:defRPr/>
              </a:pPr>
              <a:t>‹#›</a:t>
            </a:fld>
            <a:endParaRPr lang="en-US"/>
          </a:p>
        </p:txBody>
      </p:sp>
    </p:spTree>
    <p:extLst>
      <p:ext uri="{BB962C8B-B14F-4D97-AF65-F5344CB8AC3E}">
        <p14:creationId xmlns:p14="http://schemas.microsoft.com/office/powerpoint/2010/main" val="3259802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7C697B16-8224-4187-AB81-B88731195CD4}" type="slidenum">
              <a:rPr lang="en-US"/>
              <a:pPr>
                <a:defRPr/>
              </a:pPr>
              <a:t>‹#›</a:t>
            </a:fld>
            <a:endParaRPr lang="en-US"/>
          </a:p>
        </p:txBody>
      </p:sp>
    </p:spTree>
    <p:extLst>
      <p:ext uri="{BB962C8B-B14F-4D97-AF65-F5344CB8AC3E}">
        <p14:creationId xmlns:p14="http://schemas.microsoft.com/office/powerpoint/2010/main" val="3149761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40A33ABF-9B94-48D5-8E1B-7F758A0845F6}" type="slidenum">
              <a:rPr lang="en-US"/>
              <a:pPr>
                <a:defRPr/>
              </a:pPr>
              <a:t>‹#›</a:t>
            </a:fld>
            <a:endParaRPr lang="en-US"/>
          </a:p>
        </p:txBody>
      </p:sp>
    </p:spTree>
    <p:extLst>
      <p:ext uri="{BB962C8B-B14F-4D97-AF65-F5344CB8AC3E}">
        <p14:creationId xmlns:p14="http://schemas.microsoft.com/office/powerpoint/2010/main" val="74372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87B5145B-0786-413C-A30D-5592B75375A2}" type="slidenum">
              <a:rPr lang="en-US"/>
              <a:pPr>
                <a:defRPr/>
              </a:pPr>
              <a:t>‹#›</a:t>
            </a:fld>
            <a:endParaRPr lang="en-US"/>
          </a:p>
        </p:txBody>
      </p:sp>
    </p:spTree>
    <p:extLst>
      <p:ext uri="{BB962C8B-B14F-4D97-AF65-F5344CB8AC3E}">
        <p14:creationId xmlns:p14="http://schemas.microsoft.com/office/powerpoint/2010/main" val="18365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CA62FC-2383-4825-A1A7-E23D6A1003C8}" type="datetime1">
              <a:rPr lang="en-US"/>
              <a:pPr>
                <a:defRPr/>
              </a:pPr>
              <a:t>2/22/2015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C29CC8-BAA8-4582-811C-2F52AC5ED467}" type="slidenum">
              <a:rPr lang="en-US"/>
              <a:pPr>
                <a:defRPr/>
              </a:pPr>
              <a:t>‹#›</a:t>
            </a:fld>
            <a:endParaRPr lang="en-US"/>
          </a:p>
        </p:txBody>
      </p:sp>
    </p:spTree>
    <p:extLst>
      <p:ext uri="{BB962C8B-B14F-4D97-AF65-F5344CB8AC3E}">
        <p14:creationId xmlns:p14="http://schemas.microsoft.com/office/powerpoint/2010/main" val="362068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631360-DA85-462F-8BE5-8B080343CDF9}" type="datetime1">
              <a:rPr lang="en-US"/>
              <a:pPr>
                <a:defRPr/>
              </a:pPr>
              <a:t>2/22/2015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7EADB3-DD0B-4622-8287-63C89D47EE3A}" type="slidenum">
              <a:rPr lang="en-US"/>
              <a:pPr>
                <a:defRPr/>
              </a:pPr>
              <a:t>‹#›</a:t>
            </a:fld>
            <a:endParaRPr lang="en-US"/>
          </a:p>
        </p:txBody>
      </p:sp>
    </p:spTree>
    <p:extLst>
      <p:ext uri="{BB962C8B-B14F-4D97-AF65-F5344CB8AC3E}">
        <p14:creationId xmlns:p14="http://schemas.microsoft.com/office/powerpoint/2010/main" val="245835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F34DEE-69A4-4FDF-9813-CAA4150149B6}" type="datetime1">
              <a:rPr lang="en-US"/>
              <a:pPr>
                <a:defRPr/>
              </a:pPr>
              <a:t>2/22/2015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B5C00D-A571-4731-90AB-6465257A394C}" type="slidenum">
              <a:rPr lang="en-US"/>
              <a:pPr>
                <a:defRPr/>
              </a:pPr>
              <a:t>‹#›</a:t>
            </a:fld>
            <a:endParaRPr lang="en-US"/>
          </a:p>
        </p:txBody>
      </p:sp>
    </p:spTree>
    <p:extLst>
      <p:ext uri="{BB962C8B-B14F-4D97-AF65-F5344CB8AC3E}">
        <p14:creationId xmlns:p14="http://schemas.microsoft.com/office/powerpoint/2010/main" val="409110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9386DC-2131-4D00-AF5C-ACEB1E4D0169}" type="datetime1">
              <a:rPr lang="en-US"/>
              <a:pPr>
                <a:defRPr/>
              </a:pPr>
              <a:t>2/22/2015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28F7B4-04EE-4006-823D-0F8919E3E8DA}" type="slidenum">
              <a:rPr lang="en-US"/>
              <a:pPr>
                <a:defRPr/>
              </a:pPr>
              <a:t>‹#›</a:t>
            </a:fld>
            <a:endParaRPr lang="en-US"/>
          </a:p>
        </p:txBody>
      </p:sp>
    </p:spTree>
    <p:extLst>
      <p:ext uri="{BB962C8B-B14F-4D97-AF65-F5344CB8AC3E}">
        <p14:creationId xmlns:p14="http://schemas.microsoft.com/office/powerpoint/2010/main" val="11779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6CEA8-6C49-4D4E-AECA-ED44036BEB0E}" type="datetime1">
              <a:rPr lang="en-US"/>
              <a:pPr>
                <a:defRPr/>
              </a:pPr>
              <a:t>2/22/2015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0E321A-3C93-46F6-98C8-DFC9842D1873}" type="slidenum">
              <a:rPr lang="en-US"/>
              <a:pPr>
                <a:defRPr/>
              </a:pPr>
              <a:t>‹#›</a:t>
            </a:fld>
            <a:endParaRPr lang="en-US"/>
          </a:p>
        </p:txBody>
      </p:sp>
    </p:spTree>
    <p:extLst>
      <p:ext uri="{BB962C8B-B14F-4D97-AF65-F5344CB8AC3E}">
        <p14:creationId xmlns:p14="http://schemas.microsoft.com/office/powerpoint/2010/main" val="347801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EED5A0-CED0-4B03-B208-BEFF82144EC5}" type="datetime1">
              <a:rPr lang="en-US"/>
              <a:pPr>
                <a:defRPr/>
              </a:pPr>
              <a:t>2/22/2015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7BDC04-95E5-48D4-B3E1-20D6612E47FB}" type="slidenum">
              <a:rPr lang="en-US"/>
              <a:pPr>
                <a:defRPr/>
              </a:pPr>
              <a:t>‹#›</a:t>
            </a:fld>
            <a:endParaRPr lang="en-US"/>
          </a:p>
        </p:txBody>
      </p:sp>
    </p:spTree>
    <p:extLst>
      <p:ext uri="{BB962C8B-B14F-4D97-AF65-F5344CB8AC3E}">
        <p14:creationId xmlns:p14="http://schemas.microsoft.com/office/powerpoint/2010/main" val="282827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5EB463-A4AF-4DE0-AC21-C844368ED95A}" type="datetime1">
              <a:rPr lang="en-US"/>
              <a:pPr>
                <a:defRPr/>
              </a:pPr>
              <a:t>2/22/2015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7AD146-BEC7-4F3A-95ED-045B4DF17EE0}" type="slidenum">
              <a:rPr lang="en-US"/>
              <a:pPr>
                <a:defRPr/>
              </a:pPr>
              <a:t>‹#›</a:t>
            </a:fld>
            <a:endParaRPr lang="en-US"/>
          </a:p>
        </p:txBody>
      </p:sp>
    </p:spTree>
    <p:extLst>
      <p:ext uri="{BB962C8B-B14F-4D97-AF65-F5344CB8AC3E}">
        <p14:creationId xmlns:p14="http://schemas.microsoft.com/office/powerpoint/2010/main" val="335838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E2C1115B-FC6E-4D83-93C2-72D9BDE8BAB4}" type="datetime1">
              <a:rPr lang="en-US"/>
              <a:pPr>
                <a:defRPr/>
              </a:pPr>
              <a:t>2/22/2015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E4C0814B-98D5-42FA-81BD-66AB05B612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ea typeface="ＭＳ Ｐゴシック" charset="-128"/>
              </a:defRPr>
            </a:lvl1pPr>
          </a:lstStyle>
          <a:p>
            <a:pPr>
              <a:defRPr/>
            </a:pPr>
            <a:fld id="{000649A8-3260-4E8E-A7D8-C013D593D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bcove.me/4dxovumz"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3200400"/>
            <a:ext cx="7923212" cy="936171"/>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228600" y="1676400"/>
            <a:ext cx="8839200" cy="1524000"/>
          </a:xfrm>
        </p:spPr>
        <p:txBody>
          <a:bodyPr rtlCol="0">
            <a:normAutofit/>
          </a:bodyPr>
          <a:lstStyle/>
          <a:p>
            <a:pPr algn="ctr" eaLnBrk="1" fontAlgn="auto" hangingPunct="1">
              <a:lnSpc>
                <a:spcPct val="90000"/>
              </a:lnSpc>
              <a:spcAft>
                <a:spcPts val="0"/>
              </a:spcAft>
              <a:defRPr/>
            </a:pPr>
            <a:r>
              <a:rPr lang="en-US" sz="2800" b="1" dirty="0" smtClean="0"/>
              <a:t>Not Happy with your grade?</a:t>
            </a:r>
          </a:p>
          <a:p>
            <a:pPr algn="ctr" eaLnBrk="1" fontAlgn="auto" hangingPunct="1">
              <a:lnSpc>
                <a:spcPct val="90000"/>
              </a:lnSpc>
              <a:spcAft>
                <a:spcPts val="0"/>
              </a:spcAft>
              <a:defRPr/>
            </a:pPr>
            <a:r>
              <a:rPr lang="en-US" sz="2800" b="1" dirty="0" smtClean="0"/>
              <a:t>Not understanding the material?</a:t>
            </a:r>
          </a:p>
          <a:p>
            <a:pPr algn="ct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3067424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0"/>
            <a:ext cx="8229600" cy="1143000"/>
          </a:xfrm>
        </p:spPr>
        <p:txBody>
          <a:bodyPr/>
          <a:lstStyle/>
          <a:p>
            <a:r>
              <a:rPr lang="en-US" b="1" smtClean="0">
                <a:ea typeface="ＭＳ Ｐゴシック" pitchFamily="34" charset="-128"/>
              </a:rPr>
              <a:t>Metabolism: enzymes</a:t>
            </a:r>
          </a:p>
        </p:txBody>
      </p:sp>
      <p:sp>
        <p:nvSpPr>
          <p:cNvPr id="37891" name="TextBox 2"/>
          <p:cNvSpPr txBox="1">
            <a:spLocks noChangeArrowheads="1"/>
          </p:cNvSpPr>
          <p:nvPr/>
        </p:nvSpPr>
        <p:spPr bwMode="auto">
          <a:xfrm>
            <a:off x="609600" y="14478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en-US" sz="2800" b="1" dirty="0" smtClean="0">
                <a:latin typeface="+mn-lt"/>
              </a:rPr>
              <a:t>Enzyme: </a:t>
            </a:r>
            <a:r>
              <a:rPr lang="en-US" sz="2800" dirty="0" smtClean="0">
                <a:latin typeface="+mn-lt"/>
              </a:rPr>
              <a:t>protein that speeds up a chemical reaction</a:t>
            </a:r>
          </a:p>
          <a:p>
            <a:pPr eaLnBrk="1" hangingPunct="1">
              <a:buFont typeface="Arial" pitchFamily="34" charset="0"/>
              <a:buChar char="•"/>
              <a:defRPr/>
            </a:pPr>
            <a:r>
              <a:rPr lang="en-US" sz="2800" b="1" dirty="0" smtClean="0">
                <a:latin typeface="+mn-lt"/>
              </a:rPr>
              <a:t>Substrate:</a:t>
            </a:r>
            <a:r>
              <a:rPr lang="en-US" sz="2800" dirty="0" smtClean="0">
                <a:latin typeface="+mn-lt"/>
              </a:rPr>
              <a:t> molecule to which an enzyme binds and on which it acts</a:t>
            </a:r>
          </a:p>
          <a:p>
            <a:pPr eaLnBrk="1" hangingPunct="1">
              <a:buFont typeface="Arial" pitchFamily="34" charset="0"/>
              <a:buChar char="•"/>
              <a:defRPr/>
            </a:pPr>
            <a:r>
              <a:rPr lang="en-US" sz="2800" b="1" dirty="0" smtClean="0">
                <a:latin typeface="+mn-lt"/>
              </a:rPr>
              <a:t>Active site: </a:t>
            </a:r>
            <a:r>
              <a:rPr lang="en-US" sz="2800" dirty="0" smtClean="0">
                <a:latin typeface="+mn-lt"/>
              </a:rPr>
              <a:t> part of an enzyme that binds to the substrate</a:t>
            </a:r>
          </a:p>
        </p:txBody>
      </p:sp>
      <p:pic>
        <p:nvPicPr>
          <p:cNvPr id="37892" name="Picture 5" descr="D:\User Data\Desktop\infographic_04_04.jpg"/>
          <p:cNvPicPr>
            <a:picLocks noChangeAspect="1" noChangeArrowheads="1"/>
          </p:cNvPicPr>
          <p:nvPr/>
        </p:nvPicPr>
        <p:blipFill>
          <a:blip r:embed="rId2">
            <a:extLst>
              <a:ext uri="{28A0092B-C50C-407E-A947-70E740481C1C}">
                <a14:useLocalDpi xmlns:a14="http://schemas.microsoft.com/office/drawing/2010/main" val="0"/>
              </a:ext>
            </a:extLst>
          </a:blip>
          <a:srcRect t="9114" b="50000"/>
          <a:stretch>
            <a:fillRect/>
          </a:stretch>
        </p:blipFill>
        <p:spPr bwMode="auto">
          <a:xfrm>
            <a:off x="152400" y="3694113"/>
            <a:ext cx="8939213"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592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dirty="0" smtClean="0"/>
              <a:t>Metabolic Pathways: </a:t>
            </a:r>
            <a:br>
              <a:rPr lang="en-US" dirty="0" smtClean="0"/>
            </a:br>
            <a:r>
              <a:rPr lang="en-US" dirty="0" smtClean="0"/>
              <a:t>Making &amp; Breaking macromolecules</a:t>
            </a:r>
          </a:p>
        </p:txBody>
      </p:sp>
      <p:sp>
        <p:nvSpPr>
          <p:cNvPr id="17410" name="Content Placeholder 2"/>
          <p:cNvSpPr>
            <a:spLocks noGrp="1"/>
          </p:cNvSpPr>
          <p:nvPr>
            <p:ph idx="1"/>
          </p:nvPr>
        </p:nvSpPr>
        <p:spPr/>
        <p:txBody>
          <a:bodyPr/>
          <a:lstStyle/>
          <a:p>
            <a:pPr eaLnBrk="1" hangingPunct="1"/>
            <a:r>
              <a:rPr lang="en-US" dirty="0" smtClean="0"/>
              <a:t>Some pathways make macromolecules</a:t>
            </a:r>
          </a:p>
          <a:p>
            <a:pPr lvl="2" eaLnBrk="1" hangingPunct="1">
              <a:buNone/>
            </a:pPr>
            <a:r>
              <a:rPr lang="en-US" dirty="0" smtClean="0"/>
              <a:t>Photosynthesis – </a:t>
            </a:r>
            <a:r>
              <a:rPr lang="en-US" dirty="0"/>
              <a:t>G3P</a:t>
            </a:r>
            <a:endParaRPr lang="en-US" dirty="0" smtClean="0"/>
          </a:p>
          <a:p>
            <a:pPr lvl="2" eaLnBrk="1" hangingPunct="1">
              <a:buNone/>
            </a:pPr>
            <a:r>
              <a:rPr lang="en-US" dirty="0" smtClean="0"/>
              <a:t>chemosynthesis</a:t>
            </a:r>
          </a:p>
          <a:p>
            <a:pPr eaLnBrk="1" hangingPunct="1"/>
            <a:endParaRPr lang="en-US" dirty="0" smtClean="0"/>
          </a:p>
          <a:p>
            <a:pPr eaLnBrk="1" hangingPunct="1"/>
            <a:r>
              <a:rPr lang="en-US" dirty="0" smtClean="0"/>
              <a:t>Some pathways break down macromolecules</a:t>
            </a:r>
          </a:p>
          <a:p>
            <a:pPr lvl="2" eaLnBrk="1" hangingPunct="1">
              <a:buNone/>
            </a:pPr>
            <a:r>
              <a:rPr lang="en-US" dirty="0" smtClean="0"/>
              <a:t>Cellular Respiration</a:t>
            </a:r>
          </a:p>
          <a:p>
            <a:pPr eaLnBrk="1" hangingPunct="1"/>
            <a:endParaRPr lang="en-US" dirty="0" smtClean="0"/>
          </a:p>
        </p:txBody>
      </p:sp>
      <p:sp>
        <p:nvSpPr>
          <p:cNvPr id="2" name="Rectangle 1"/>
          <p:cNvSpPr/>
          <p:nvPr/>
        </p:nvSpPr>
        <p:spPr>
          <a:xfrm>
            <a:off x="1447800" y="2971800"/>
            <a:ext cx="1300356" cy="2031325"/>
          </a:xfrm>
          <a:prstGeom prst="rect">
            <a:avLst/>
          </a:prstGeom>
        </p:spPr>
        <p:txBody>
          <a:bodyPr wrap="none">
            <a:spAutoFit/>
          </a:bodyPr>
          <a:lstStyle/>
          <a:p>
            <a:r>
              <a:rPr lang="en-US" dirty="0" smtClean="0">
                <a:solidFill>
                  <a:srgbClr val="FF0000"/>
                </a:solidFill>
              </a:rPr>
              <a:t>“Anabolic”</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r>
              <a:rPr lang="en-US" dirty="0" smtClean="0">
                <a:solidFill>
                  <a:srgbClr val="FF0000"/>
                </a:solidFill>
              </a:rPr>
              <a:t>“Catabolic”</a:t>
            </a:r>
            <a:endParaRPr lang="en-US" dirty="0">
              <a:solidFill>
                <a:srgbClr val="FF0000"/>
              </a:solidFill>
            </a:endParaRPr>
          </a:p>
        </p:txBody>
      </p:sp>
      <p:pic>
        <p:nvPicPr>
          <p:cNvPr id="5" name="Picture 4" descr="D:\User Data\Desktop\infographic_04_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196" b="7114"/>
          <a:stretch/>
        </p:blipFill>
        <p:spPr bwMode="auto">
          <a:xfrm>
            <a:off x="4343400" y="2234921"/>
            <a:ext cx="4191000" cy="147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User Data\Desktop\infographic_04_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38" b="49806"/>
          <a:stretch/>
        </p:blipFill>
        <p:spPr bwMode="auto">
          <a:xfrm>
            <a:off x="4323820" y="4248607"/>
            <a:ext cx="3886200" cy="13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355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Metabolism</a:t>
            </a:r>
          </a:p>
        </p:txBody>
      </p:sp>
      <p:sp>
        <p:nvSpPr>
          <p:cNvPr id="31746" name="Content Placeholder 2"/>
          <p:cNvSpPr>
            <a:spLocks noGrp="1"/>
          </p:cNvSpPr>
          <p:nvPr>
            <p:ph idx="1"/>
          </p:nvPr>
        </p:nvSpPr>
        <p:spPr/>
        <p:txBody>
          <a:bodyPr/>
          <a:lstStyle/>
          <a:p>
            <a:pPr eaLnBrk="1" hangingPunct="1"/>
            <a:r>
              <a:rPr lang="en-US" b="1" dirty="0" smtClean="0"/>
              <a:t>Metabolism </a:t>
            </a:r>
            <a:r>
              <a:rPr lang="en-US" dirty="0" smtClean="0"/>
              <a:t>– </a:t>
            </a:r>
            <a:r>
              <a:rPr lang="en-US" sz="2800" dirty="0" smtClean="0"/>
              <a:t>reactions to use or release energy</a:t>
            </a:r>
          </a:p>
          <a:p>
            <a:pPr eaLnBrk="1" hangingPunct="1"/>
            <a:r>
              <a:rPr lang="en-US" dirty="0" smtClean="0"/>
              <a:t>2 kinds</a:t>
            </a:r>
          </a:p>
          <a:p>
            <a:pPr lvl="1" eaLnBrk="1" hangingPunct="1">
              <a:buNone/>
            </a:pPr>
            <a:r>
              <a:rPr lang="en-US" dirty="0" smtClean="0">
                <a:solidFill>
                  <a:srgbClr val="FF0000"/>
                </a:solidFill>
              </a:rPr>
              <a:t>C</a:t>
            </a:r>
            <a:r>
              <a:rPr lang="en-US" dirty="0" smtClean="0"/>
              <a:t>atabolism – </a:t>
            </a:r>
            <a:r>
              <a:rPr lang="en-US" dirty="0" smtClean="0">
                <a:solidFill>
                  <a:srgbClr val="FF0000"/>
                </a:solidFill>
              </a:rPr>
              <a:t>C</a:t>
            </a:r>
            <a:r>
              <a:rPr lang="en-US" dirty="0" smtClean="0"/>
              <a:t>utting a big molecule apart</a:t>
            </a:r>
          </a:p>
          <a:p>
            <a:pPr lvl="1" eaLnBrk="1" hangingPunct="1">
              <a:buNone/>
            </a:pPr>
            <a:r>
              <a:rPr lang="en-US" dirty="0" smtClean="0"/>
              <a:t>			releases energy</a:t>
            </a:r>
          </a:p>
          <a:p>
            <a:pPr lvl="1" eaLnBrk="1" hangingPunct="1">
              <a:buNone/>
            </a:pPr>
            <a:r>
              <a:rPr lang="en-US" dirty="0" smtClean="0">
                <a:solidFill>
                  <a:srgbClr val="FF0000"/>
                </a:solidFill>
              </a:rPr>
              <a:t>A</a:t>
            </a:r>
            <a:r>
              <a:rPr lang="en-US" dirty="0" smtClean="0"/>
              <a:t>nabolism – </a:t>
            </a:r>
            <a:r>
              <a:rPr lang="en-US" dirty="0" smtClean="0">
                <a:solidFill>
                  <a:srgbClr val="FF0000"/>
                </a:solidFill>
              </a:rPr>
              <a:t>A</a:t>
            </a:r>
            <a:r>
              <a:rPr lang="en-US" dirty="0" smtClean="0"/>
              <a:t>dds to molecules (makes them bigger)</a:t>
            </a:r>
          </a:p>
          <a:p>
            <a:pPr lvl="1" eaLnBrk="1" hangingPunct="1">
              <a:buNone/>
            </a:pPr>
            <a:r>
              <a:rPr lang="en-US" dirty="0" smtClean="0"/>
              <a:t>			needs energy</a:t>
            </a:r>
          </a:p>
          <a:p>
            <a:pPr lvl="1" eaLnBrk="1" hangingPunct="1">
              <a:buNone/>
            </a:pPr>
            <a:r>
              <a:rPr lang="en-US" dirty="0" smtClean="0">
                <a:solidFill>
                  <a:srgbClr val="FF0000"/>
                </a:solidFill>
              </a:rPr>
              <a:t>BOTH USE CHAINS OF ENZYMES</a:t>
            </a:r>
          </a:p>
          <a:p>
            <a:pPr lvl="1" eaLnBrk="1" hangingPunct="1"/>
            <a:endParaRPr lang="en-US" b="1" dirty="0" smtClean="0"/>
          </a:p>
        </p:txBody>
      </p:sp>
      <p:pic>
        <p:nvPicPr>
          <p:cNvPr id="4" name="Picture 2" descr="figure_08_04"/>
          <p:cNvPicPr>
            <a:picLocks noChangeAspect="1" noChangeArrowheads="1"/>
          </p:cNvPicPr>
          <p:nvPr/>
        </p:nvPicPr>
        <p:blipFill>
          <a:blip r:embed="rId3"/>
          <a:srcRect/>
          <a:stretch>
            <a:fillRect/>
          </a:stretch>
        </p:blipFill>
        <p:spPr bwMode="auto">
          <a:xfrm>
            <a:off x="6172200" y="344643"/>
            <a:ext cx="2663825" cy="1522257"/>
          </a:xfrm>
          <a:prstGeom prst="rect">
            <a:avLst/>
          </a:prstGeom>
          <a:noFill/>
          <a:ln w="9525">
            <a:noFill/>
            <a:miter lim="800000"/>
            <a:headEnd/>
            <a:tailEnd/>
          </a:ln>
          <a:effectLst/>
        </p:spPr>
      </p:pic>
    </p:spTree>
    <p:extLst>
      <p:ext uri="{BB962C8B-B14F-4D97-AF65-F5344CB8AC3E}">
        <p14:creationId xmlns:p14="http://schemas.microsoft.com/office/powerpoint/2010/main" val="1693835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85800" y="-228600"/>
            <a:ext cx="8077200" cy="1143000"/>
          </a:xfrm>
        </p:spPr>
        <p:txBody>
          <a:bodyPr/>
          <a:lstStyle/>
          <a:p>
            <a:pPr eaLnBrk="1" hangingPunct="1"/>
            <a:r>
              <a:rPr lang="en-US" dirty="0" smtClean="0"/>
              <a:t>Reactions can use several enzymes</a:t>
            </a:r>
          </a:p>
        </p:txBody>
      </p:sp>
      <p:sp>
        <p:nvSpPr>
          <p:cNvPr id="49154" name="Content Placeholder 2"/>
          <p:cNvSpPr>
            <a:spLocks noGrp="1"/>
          </p:cNvSpPr>
          <p:nvPr>
            <p:ph idx="1"/>
          </p:nvPr>
        </p:nvSpPr>
        <p:spPr>
          <a:xfrm>
            <a:off x="533400" y="762000"/>
            <a:ext cx="7772400" cy="4114800"/>
          </a:xfrm>
        </p:spPr>
        <p:txBody>
          <a:bodyPr/>
          <a:lstStyle/>
          <a:p>
            <a:pPr eaLnBrk="1" hangingPunct="1">
              <a:buNone/>
            </a:pPr>
            <a:r>
              <a:rPr lang="en-US" dirty="0" smtClean="0"/>
              <a:t>Multiple steps =</a:t>
            </a:r>
          </a:p>
          <a:p>
            <a:pPr lvl="1" eaLnBrk="1" hangingPunct="1">
              <a:buNone/>
            </a:pPr>
            <a:r>
              <a:rPr lang="en-US" dirty="0" smtClean="0"/>
              <a:t>several enzymes arranged into </a:t>
            </a:r>
            <a:r>
              <a:rPr lang="en-US" dirty="0" smtClean="0">
                <a:solidFill>
                  <a:srgbClr val="FF0000"/>
                </a:solidFill>
              </a:rPr>
              <a:t>metabolic pathways – chain of reactions</a:t>
            </a:r>
          </a:p>
          <a:p>
            <a:pPr lvl="1" eaLnBrk="1" hangingPunct="1">
              <a:buNone/>
            </a:pPr>
            <a:endParaRPr lang="en-US" sz="1200" dirty="0" smtClean="0">
              <a:solidFill>
                <a:srgbClr val="FF0000"/>
              </a:solidFill>
            </a:endParaRPr>
          </a:p>
          <a:p>
            <a:pPr lvl="1" eaLnBrk="1" hangingPunct="1">
              <a:buNone/>
            </a:pPr>
            <a:r>
              <a:rPr lang="en-US" dirty="0" smtClean="0"/>
              <a:t>Usually involve enzymes for each step</a:t>
            </a:r>
          </a:p>
          <a:p>
            <a:pPr lvl="1" eaLnBrk="1" hangingPunct="1">
              <a:buNone/>
            </a:pPr>
            <a:r>
              <a:rPr lang="en-US" dirty="0" smtClean="0"/>
              <a:t>Products of 1</a:t>
            </a:r>
            <a:r>
              <a:rPr lang="en-US" baseline="30000" dirty="0" smtClean="0"/>
              <a:t>st</a:t>
            </a:r>
            <a:r>
              <a:rPr lang="en-US" dirty="0" smtClean="0"/>
              <a:t> reaction </a:t>
            </a:r>
            <a:r>
              <a:rPr lang="en-US" dirty="0" smtClean="0">
                <a:sym typeface="Wingdings" pitchFamily="2" charset="2"/>
              </a:rPr>
              <a:t> substrates of 2</a:t>
            </a:r>
            <a:r>
              <a:rPr lang="en-US" baseline="30000" dirty="0" smtClean="0">
                <a:sym typeface="Wingdings" pitchFamily="2" charset="2"/>
              </a:rPr>
              <a:t>nd</a:t>
            </a:r>
            <a:endParaRPr lang="en-US" dirty="0" smtClean="0">
              <a:sym typeface="Wingdings" pitchFamily="2" charset="2"/>
            </a:endParaRPr>
          </a:p>
          <a:p>
            <a:pPr eaLnBrk="1" hangingPunct="1"/>
            <a:endParaRPr lang="en-US" dirty="0" smtClean="0"/>
          </a:p>
        </p:txBody>
      </p:sp>
      <p:pic>
        <p:nvPicPr>
          <p:cNvPr id="4" name="Picture 2" descr="figure_08_09"/>
          <p:cNvPicPr>
            <a:picLocks noChangeAspect="1" noChangeArrowheads="1"/>
          </p:cNvPicPr>
          <p:nvPr/>
        </p:nvPicPr>
        <p:blipFill>
          <a:blip r:embed="rId2"/>
          <a:srcRect/>
          <a:stretch>
            <a:fillRect/>
          </a:stretch>
        </p:blipFill>
        <p:spPr bwMode="auto">
          <a:xfrm>
            <a:off x="2743200" y="3657600"/>
            <a:ext cx="2724150" cy="2891022"/>
          </a:xfrm>
          <a:prstGeom prst="rect">
            <a:avLst/>
          </a:prstGeom>
          <a:noFill/>
          <a:ln w="9525">
            <a:noFill/>
            <a:miter lim="800000"/>
            <a:headEnd/>
            <a:tailEnd/>
          </a:ln>
          <a:effectLst/>
        </p:spPr>
      </p:pic>
    </p:spTree>
    <p:extLst>
      <p:ext uri="{BB962C8B-B14F-4D97-AF65-F5344CB8AC3E}">
        <p14:creationId xmlns:p14="http://schemas.microsoft.com/office/powerpoint/2010/main" val="1269322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Metabolism: enzymes</a:t>
            </a:r>
          </a:p>
        </p:txBody>
      </p:sp>
      <p:sp>
        <p:nvSpPr>
          <p:cNvPr id="38915" name="Content Placeholder 2"/>
          <p:cNvSpPr>
            <a:spLocks noGrp="1"/>
          </p:cNvSpPr>
          <p:nvPr>
            <p:ph idx="1"/>
          </p:nvPr>
        </p:nvSpPr>
        <p:spPr>
          <a:xfrm>
            <a:off x="609600" y="402431"/>
            <a:ext cx="8229600" cy="4525963"/>
          </a:xfrm>
        </p:spPr>
        <p:txBody>
          <a:bodyPr/>
          <a:lstStyle/>
          <a:p>
            <a:endParaRPr lang="en-US" sz="2800" b="1" dirty="0" smtClean="0">
              <a:ea typeface="ＭＳ Ｐゴシック" pitchFamily="34" charset="-128"/>
            </a:endParaRPr>
          </a:p>
          <a:p>
            <a:r>
              <a:rPr lang="en-US" sz="2800" b="1" dirty="0" smtClean="0">
                <a:solidFill>
                  <a:srgbClr val="FF0000"/>
                </a:solidFill>
                <a:ea typeface="ＭＳ Ｐゴシック" pitchFamily="34" charset="-128"/>
              </a:rPr>
              <a:t>Catalysis</a:t>
            </a:r>
            <a:r>
              <a:rPr lang="en-US" sz="2800" dirty="0" smtClean="0">
                <a:ea typeface="ＭＳ Ｐゴシック" pitchFamily="34" charset="-128"/>
              </a:rPr>
              <a:t>: the process of speeding up the rate of a chemical reaction (e.g., by enzymes)</a:t>
            </a:r>
            <a:endParaRPr lang="en-US" sz="2800" b="1" dirty="0" smtClean="0">
              <a:ea typeface="ＭＳ Ｐゴシック" pitchFamily="34" charset="-128"/>
            </a:endParaRPr>
          </a:p>
          <a:p>
            <a:r>
              <a:rPr lang="en-US" sz="2800" b="1" dirty="0" smtClean="0">
                <a:solidFill>
                  <a:srgbClr val="FF0000"/>
                </a:solidFill>
                <a:ea typeface="ＭＳ Ｐゴシック" pitchFamily="34" charset="-128"/>
              </a:rPr>
              <a:t>Activation energy</a:t>
            </a:r>
            <a:r>
              <a:rPr lang="en-US" sz="2800" dirty="0" smtClean="0">
                <a:ea typeface="ＭＳ Ｐゴシック" pitchFamily="34" charset="-128"/>
              </a:rPr>
              <a:t>: energy required for a chemical reaction to start</a:t>
            </a:r>
          </a:p>
          <a:p>
            <a:endParaRPr lang="en-US" sz="2800" dirty="0">
              <a:ea typeface="ＭＳ Ｐゴシック" pitchFamily="34" charset="-128"/>
            </a:endParaRPr>
          </a:p>
          <a:p>
            <a:endParaRPr lang="en-US" sz="2800" dirty="0" smtClean="0">
              <a:ea typeface="ＭＳ Ｐゴシック" pitchFamily="34" charset="-128"/>
            </a:endParaRPr>
          </a:p>
          <a:p>
            <a:endParaRPr lang="en-US" sz="2800" dirty="0">
              <a:ea typeface="ＭＳ Ｐゴシック" pitchFamily="34" charset="-128"/>
            </a:endParaRPr>
          </a:p>
          <a:p>
            <a:endParaRPr lang="en-US" sz="2800" dirty="0" smtClean="0">
              <a:ea typeface="ＭＳ Ｐゴシック" pitchFamily="34" charset="-128"/>
            </a:endParaRPr>
          </a:p>
          <a:p>
            <a:endParaRPr lang="en-US" sz="2800" dirty="0">
              <a:ea typeface="ＭＳ Ｐゴシック" pitchFamily="34" charset="-128"/>
            </a:endParaRPr>
          </a:p>
          <a:p>
            <a:r>
              <a:rPr lang="en-US" sz="2800" dirty="0" smtClean="0">
                <a:solidFill>
                  <a:srgbClr val="FF0000"/>
                </a:solidFill>
                <a:ea typeface="ＭＳ Ｐゴシック" pitchFamily="34" charset="-128"/>
              </a:rPr>
              <a:t>How do enzymes speed up reaction?</a:t>
            </a:r>
          </a:p>
          <a:p>
            <a:pPr lvl="1"/>
            <a:r>
              <a:rPr lang="en-US" sz="2400" dirty="0" smtClean="0">
                <a:solidFill>
                  <a:srgbClr val="FF0000"/>
                </a:solidFill>
                <a:ea typeface="ＭＳ Ｐゴシック" pitchFamily="34" charset="-128"/>
              </a:rPr>
              <a:t>They lower the activation energy</a:t>
            </a:r>
          </a:p>
          <a:p>
            <a:endParaRPr lang="en-US" sz="2800" dirty="0" smtClean="0">
              <a:ea typeface="ＭＳ Ｐゴシック" pitchFamily="34" charset="-128"/>
            </a:endParaRPr>
          </a:p>
        </p:txBody>
      </p:sp>
      <p:pic>
        <p:nvPicPr>
          <p:cNvPr id="38916" name="Picture 5" descr="D:\User Data\Desktop\infographic_04_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29"/>
          <a:stretch/>
        </p:blipFill>
        <p:spPr bwMode="auto">
          <a:xfrm>
            <a:off x="3372853" y="2439236"/>
            <a:ext cx="5638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_08_07a"/>
          <p:cNvPicPr>
            <a:picLocks noChangeAspect="1" noChangeArrowheads="1"/>
          </p:cNvPicPr>
          <p:nvPr/>
        </p:nvPicPr>
        <p:blipFill>
          <a:blip r:embed="rId3"/>
          <a:srcRect/>
          <a:stretch>
            <a:fillRect/>
          </a:stretch>
        </p:blipFill>
        <p:spPr bwMode="auto">
          <a:xfrm>
            <a:off x="304800" y="228600"/>
            <a:ext cx="5570538" cy="6435725"/>
          </a:xfrm>
          <a:prstGeom prst="rect">
            <a:avLst/>
          </a:prstGeom>
          <a:noFill/>
          <a:ln w="9525">
            <a:noFill/>
            <a:miter lim="800000"/>
            <a:headEnd/>
            <a:tailEnd/>
          </a:ln>
          <a:effectLst/>
        </p:spPr>
      </p:pic>
      <p:pic>
        <p:nvPicPr>
          <p:cNvPr id="3" name="Picture 2" descr="figure_08_07b"/>
          <p:cNvPicPr>
            <a:picLocks noChangeAspect="1" noChangeArrowheads="1"/>
          </p:cNvPicPr>
          <p:nvPr/>
        </p:nvPicPr>
        <p:blipFill>
          <a:blip r:embed="rId4"/>
          <a:srcRect/>
          <a:stretch>
            <a:fillRect/>
          </a:stretch>
        </p:blipFill>
        <p:spPr bwMode="auto">
          <a:xfrm>
            <a:off x="6198661" y="1295400"/>
            <a:ext cx="2945339" cy="3756025"/>
          </a:xfrm>
          <a:prstGeom prst="rect">
            <a:avLst/>
          </a:prstGeom>
          <a:noFill/>
          <a:ln w="9525">
            <a:noFill/>
            <a:miter lim="800000"/>
            <a:headEnd/>
            <a:tailEnd/>
          </a:ln>
          <a:effectLst/>
        </p:spPr>
      </p:pic>
    </p:spTree>
    <p:extLst>
      <p:ext uri="{BB962C8B-B14F-4D97-AF65-F5344CB8AC3E}">
        <p14:creationId xmlns:p14="http://schemas.microsoft.com/office/powerpoint/2010/main" val="1089619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24063"/>
            <a:ext cx="8229600" cy="639762"/>
          </a:xfrm>
        </p:spPr>
        <p:txBody>
          <a:bodyPr/>
          <a:lstStyle/>
          <a:p>
            <a:pPr eaLnBrk="1" hangingPunct="1"/>
            <a:r>
              <a:rPr lang="en-US" sz="4000" dirty="0" smtClean="0"/>
              <a:t>Enzymes: substrate specificity</a:t>
            </a:r>
          </a:p>
        </p:txBody>
      </p:sp>
      <p:sp>
        <p:nvSpPr>
          <p:cNvPr id="43010" name="Content Placeholder 2"/>
          <p:cNvSpPr>
            <a:spLocks noGrp="1"/>
          </p:cNvSpPr>
          <p:nvPr>
            <p:ph idx="1"/>
          </p:nvPr>
        </p:nvSpPr>
        <p:spPr>
          <a:xfrm>
            <a:off x="485274" y="683878"/>
            <a:ext cx="8229600" cy="4525963"/>
          </a:xfrm>
        </p:spPr>
        <p:txBody>
          <a:bodyPr/>
          <a:lstStyle/>
          <a:p>
            <a:pPr eaLnBrk="1" hangingPunct="1"/>
            <a:r>
              <a:rPr lang="en-US" sz="3000" dirty="0" smtClean="0"/>
              <a:t>Enzymes are highly specific catalysts that remain </a:t>
            </a:r>
            <a:r>
              <a:rPr lang="en-US" sz="3000" dirty="0" smtClean="0">
                <a:solidFill>
                  <a:srgbClr val="FF0000"/>
                </a:solidFill>
              </a:rPr>
              <a:t>unaltered by a reaction and can be reused </a:t>
            </a:r>
          </a:p>
          <a:p>
            <a:pPr eaLnBrk="1" hangingPunct="1"/>
            <a:endParaRPr lang="en-US" sz="3000" b="1" dirty="0" smtClean="0"/>
          </a:p>
          <a:p>
            <a:pPr eaLnBrk="1" hangingPunct="1"/>
            <a:endParaRPr lang="en-US" sz="3000" b="1" dirty="0" smtClean="0"/>
          </a:p>
          <a:p>
            <a:pPr eaLnBrk="1" hangingPunct="1"/>
            <a:endParaRPr lang="en-US" sz="3000" b="1" dirty="0" smtClean="0"/>
          </a:p>
          <a:p>
            <a:pPr eaLnBrk="1" hangingPunct="1"/>
            <a:endParaRPr lang="en-US" sz="3000" b="1" dirty="0" smtClean="0"/>
          </a:p>
          <a:p>
            <a:pPr eaLnBrk="1" hangingPunct="1"/>
            <a:r>
              <a:rPr lang="en-US" sz="3000" b="1" dirty="0" smtClean="0"/>
              <a:t>Substrates</a:t>
            </a:r>
            <a:r>
              <a:rPr lang="en-US" sz="3000" dirty="0" smtClean="0"/>
              <a:t> bind to the </a:t>
            </a:r>
            <a:r>
              <a:rPr lang="en-US" sz="3000" i="1" dirty="0" smtClean="0"/>
              <a:t>active site</a:t>
            </a:r>
            <a:endParaRPr lang="en-US" sz="3000" dirty="0" smtClean="0"/>
          </a:p>
          <a:p>
            <a:pPr eaLnBrk="1" hangingPunct="1"/>
            <a:r>
              <a:rPr lang="en-US" sz="3000" dirty="0" smtClean="0"/>
              <a:t>Heat, high acidity, and high alkalinity can denature, or destroy, enzymes  </a:t>
            </a:r>
            <a:r>
              <a:rPr lang="en-US" sz="2000" dirty="0" smtClean="0">
                <a:solidFill>
                  <a:srgbClr val="FF0000"/>
                </a:solidFill>
              </a:rPr>
              <a:t>(shape matters)</a:t>
            </a:r>
          </a:p>
          <a:p>
            <a:pPr marL="0" indent="0" eaLnBrk="1" hangingPunct="1">
              <a:buNone/>
            </a:pPr>
            <a:endParaRPr lang="en-US" sz="3000" dirty="0" smtClean="0"/>
          </a:p>
        </p:txBody>
      </p:sp>
      <p:pic>
        <p:nvPicPr>
          <p:cNvPr id="4" name="Picture 2" descr="http://www.phoenixhealth.me/lockkey.gif"/>
          <p:cNvPicPr>
            <a:picLocks noChangeAspect="1" noChangeArrowheads="1"/>
          </p:cNvPicPr>
          <p:nvPr/>
        </p:nvPicPr>
        <p:blipFill>
          <a:blip r:embed="rId2" cstate="print"/>
          <a:srcRect/>
          <a:stretch>
            <a:fillRect/>
          </a:stretch>
        </p:blipFill>
        <p:spPr bwMode="auto">
          <a:xfrm>
            <a:off x="1657350" y="1676400"/>
            <a:ext cx="5829300" cy="2019300"/>
          </a:xfrm>
          <a:prstGeom prst="rect">
            <a:avLst/>
          </a:prstGeom>
          <a:noFill/>
          <a:ln w="9525">
            <a:noFill/>
            <a:miter lim="800000"/>
            <a:headEnd/>
            <a:tailEnd/>
          </a:ln>
        </p:spPr>
      </p:pic>
    </p:spTree>
    <p:extLst>
      <p:ext uri="{BB962C8B-B14F-4D97-AF65-F5344CB8AC3E}">
        <p14:creationId xmlns:p14="http://schemas.microsoft.com/office/powerpoint/2010/main" val="2675599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4038600" cy="4525963"/>
          </a:xfrm>
        </p:spPr>
        <p:txBody>
          <a:bodyPr/>
          <a:lstStyle/>
          <a:p>
            <a:pPr marL="0" indent="0">
              <a:buNone/>
            </a:pPr>
            <a:r>
              <a:rPr lang="en-US" dirty="0" smtClean="0"/>
              <a:t>Competitive Inhibition</a:t>
            </a:r>
          </a:p>
          <a:p>
            <a:r>
              <a:rPr lang="en-US" sz="1600" dirty="0" smtClean="0">
                <a:solidFill>
                  <a:srgbClr val="FF0000"/>
                </a:solidFill>
              </a:rPr>
              <a:t>Inhibitor competes with substrate</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Allosteric Inhibition</a:t>
            </a:r>
          </a:p>
          <a:p>
            <a:r>
              <a:rPr lang="en-US" sz="1600" dirty="0">
                <a:solidFill>
                  <a:srgbClr val="FF0000"/>
                </a:solidFill>
              </a:rPr>
              <a:t>Inhibitor </a:t>
            </a:r>
            <a:r>
              <a:rPr lang="en-US" sz="1600" dirty="0" smtClean="0">
                <a:solidFill>
                  <a:srgbClr val="FF0000"/>
                </a:solidFill>
              </a:rPr>
              <a:t>binds to enzyme, causing change in shape of active site</a:t>
            </a:r>
            <a:endParaRPr lang="en-US" sz="1600" dirty="0">
              <a:solidFill>
                <a:srgbClr val="FF0000"/>
              </a:solidFill>
            </a:endParaRPr>
          </a:p>
          <a:p>
            <a:pPr marL="0" indent="0">
              <a:buNone/>
            </a:pPr>
            <a:endParaRPr lang="en-US" dirty="0"/>
          </a:p>
        </p:txBody>
      </p:sp>
      <p:pic>
        <p:nvPicPr>
          <p:cNvPr id="1026" name="Picture 2" descr="http://upload.wikimedia.org/wikipedia/commons/thumb/f/fb/Comp_inhib.svg/840px-Comp_inhib.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09600"/>
            <a:ext cx="3581400" cy="24728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a/a2/Allosteric_comp_inhib_2.svg/350px-Allosteric_comp_inhib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3581400"/>
            <a:ext cx="33337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93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5638800" cy="4525963"/>
          </a:xfrm>
        </p:spPr>
        <p:txBody>
          <a:bodyPr/>
          <a:lstStyle/>
          <a:p>
            <a:pPr marL="0" indent="0">
              <a:buNone/>
            </a:pPr>
            <a:r>
              <a:rPr lang="en-US" dirty="0" smtClean="0"/>
              <a:t>If enzyme changes shape, </a:t>
            </a:r>
            <a:r>
              <a:rPr lang="en-US" smtClean="0"/>
              <a:t>stop it</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HIV’s </a:t>
            </a:r>
            <a:r>
              <a:rPr lang="en-US" dirty="0" smtClean="0">
                <a:hlinkClick r:id="rId2"/>
              </a:rPr>
              <a:t>reverse transcriptase</a:t>
            </a:r>
            <a:endParaRPr lang="en-US" dirty="0" smtClean="0"/>
          </a:p>
          <a:p>
            <a:r>
              <a:rPr lang="en-US" sz="1600" dirty="0" smtClean="0">
                <a:solidFill>
                  <a:srgbClr val="FF0000"/>
                </a:solidFill>
              </a:rPr>
              <a:t>Drug AZT stops reverse transcriptase</a:t>
            </a:r>
            <a:endParaRPr lang="en-US" sz="1600" dirty="0">
              <a:solidFill>
                <a:srgbClr val="FF0000"/>
              </a:solidFill>
            </a:endParaRPr>
          </a:p>
          <a:p>
            <a:pPr marL="0" indent="0">
              <a:buNone/>
            </a:pPr>
            <a:endParaRPr lang="en-US" dirty="0"/>
          </a:p>
        </p:txBody>
      </p:sp>
      <p:pic>
        <p:nvPicPr>
          <p:cNvPr id="4" name="Picture 2" descr="http://upload.wikimedia.org/wikipedia/commons/thumb/5/55/Non-competitive_inhibition.svg/220px-Non-competitive_inhibi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787401"/>
            <a:ext cx="2095500" cy="23431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304800" y="228601"/>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inhibitors can also stop enzyme from functioning</a:t>
            </a:r>
            <a:endParaRPr lang="en-US" dirty="0"/>
          </a:p>
        </p:txBody>
      </p:sp>
      <p:pic>
        <p:nvPicPr>
          <p:cNvPr id="2" name="Picture 1"/>
          <p:cNvPicPr>
            <a:picLocks noChangeAspect="1"/>
          </p:cNvPicPr>
          <p:nvPr/>
        </p:nvPicPr>
        <p:blipFill>
          <a:blip r:embed="rId4"/>
          <a:stretch>
            <a:fillRect/>
          </a:stretch>
        </p:blipFill>
        <p:spPr>
          <a:xfrm>
            <a:off x="5715000" y="3505200"/>
            <a:ext cx="2699497" cy="3128962"/>
          </a:xfrm>
          <a:prstGeom prst="rect">
            <a:avLst/>
          </a:prstGeom>
        </p:spPr>
      </p:pic>
    </p:spTree>
    <p:extLst>
      <p:ext uri="{BB962C8B-B14F-4D97-AF65-F5344CB8AC3E}">
        <p14:creationId xmlns:p14="http://schemas.microsoft.com/office/powerpoint/2010/main" val="327683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ea typeface="ＭＳ Ｐゴシック" pitchFamily="34" charset="-128"/>
              </a:rPr>
              <a:t> </a:t>
            </a:r>
            <a:r>
              <a:rPr lang="en-US" b="1" smtClean="0">
                <a:ea typeface="ＭＳ Ｐゴシック" pitchFamily="34" charset="-128"/>
              </a:rPr>
              <a:t>Macronutrients </a:t>
            </a:r>
            <a:endParaRPr lang="en-US" smtClean="0">
              <a:ea typeface="ＭＳ Ｐゴシック" pitchFamily="34" charset="-128"/>
            </a:endParaRPr>
          </a:p>
        </p:txBody>
      </p:sp>
      <p:sp>
        <p:nvSpPr>
          <p:cNvPr id="22531" name="Content Placeholder 2"/>
          <p:cNvSpPr>
            <a:spLocks noGrp="1"/>
          </p:cNvSpPr>
          <p:nvPr>
            <p:ph idx="1"/>
          </p:nvPr>
        </p:nvSpPr>
        <p:spPr>
          <a:xfrm>
            <a:off x="533400" y="1219200"/>
            <a:ext cx="7620000" cy="4572000"/>
          </a:xfrm>
        </p:spPr>
        <p:txBody>
          <a:bodyPr/>
          <a:lstStyle/>
          <a:p>
            <a:pPr eaLnBrk="1" hangingPunct="1"/>
            <a:endParaRPr lang="en-US" smtClean="0">
              <a:ea typeface="ＭＳ Ｐゴシック" pitchFamily="34" charset="-128"/>
            </a:endParaRPr>
          </a:p>
          <a:p>
            <a:pPr eaLnBrk="1" hangingPunct="1"/>
            <a:r>
              <a:rPr lang="en-US" smtClean="0">
                <a:ea typeface="ＭＳ Ｐゴシック" pitchFamily="34" charset="-128"/>
              </a:rPr>
              <a:t>Nutrients that  organisms must ingest in </a:t>
            </a:r>
            <a:r>
              <a:rPr lang="en-US" u="sng" smtClean="0">
                <a:ea typeface="ＭＳ Ｐゴシック" pitchFamily="34" charset="-128"/>
              </a:rPr>
              <a:t>large amounts</a:t>
            </a:r>
            <a:r>
              <a:rPr lang="en-US" smtClean="0">
                <a:ea typeface="ＭＳ Ｐゴシック" pitchFamily="34" charset="-128"/>
              </a:rPr>
              <a:t> to maintain health</a:t>
            </a:r>
          </a:p>
          <a:p>
            <a:pPr eaLnBrk="1" hangingPunct="1"/>
            <a:endParaRPr lang="en-US" smtClean="0">
              <a:ea typeface="ＭＳ Ｐゴシック" pitchFamily="34" charset="-128"/>
            </a:endParaRPr>
          </a:p>
          <a:p>
            <a:pPr eaLnBrk="1" hangingPunct="1"/>
            <a:r>
              <a:rPr lang="en-US" smtClean="0">
                <a:ea typeface="ＭＳ Ｐゴシック" pitchFamily="34" charset="-128"/>
              </a:rPr>
              <a:t>Carbohydrates, proteins, lipids (fats) </a:t>
            </a:r>
          </a:p>
          <a:p>
            <a:pPr eaLnBrk="1" hangingPunct="1">
              <a:buFont typeface="Arial" pitchFamily="34" charset="0"/>
              <a:buNone/>
            </a:pPr>
            <a:endParaRPr lang="en-US" baseline="30000" smtClean="0">
              <a:ea typeface="ＭＳ Ｐゴシック" pitchFamily="34" charset="-128"/>
            </a:endParaRPr>
          </a:p>
        </p:txBody>
      </p:sp>
    </p:spTree>
    <p:extLst>
      <p:ext uri="{BB962C8B-B14F-4D97-AF65-F5344CB8AC3E}">
        <p14:creationId xmlns:p14="http://schemas.microsoft.com/office/powerpoint/2010/main" val="585531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a:solidFill>
                  <a:srgbClr val="FFFFFE"/>
                </a:solidFill>
                <a:latin typeface="Verdana" pitchFamily="34" charset="0"/>
              </a:rPr>
              <a:t>Lecture PowerPoint</a:t>
            </a:r>
          </a:p>
          <a:p>
            <a:pPr algn="ctr" eaLnBrk="0" hangingPunct="0"/>
            <a:r>
              <a:rPr lang="en-US" sz="2800" b="1">
                <a:solidFill>
                  <a:srgbClr val="FFFFFE"/>
                </a:solidFill>
                <a:latin typeface="Verdana" pitchFamily="34" charset="0"/>
              </a:rPr>
              <a:t>CHAPTER 4</a:t>
            </a:r>
          </a:p>
          <a:p>
            <a:pPr algn="ctr" eaLnBrk="0" hangingPunct="0">
              <a:lnSpc>
                <a:spcPct val="120000"/>
              </a:lnSpc>
            </a:pPr>
            <a:r>
              <a:rPr lang="en-US" sz="2800">
                <a:solidFill>
                  <a:srgbClr val="FFFFFE"/>
                </a:solidFill>
                <a:latin typeface="Verdana" pitchFamily="34" charset="0"/>
              </a:rPr>
              <a:t>Nutrition, Metabolism, Enzymes</a:t>
            </a:r>
            <a:endParaRPr lang="en-US" sz="280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04800"/>
            <a:ext cx="7772400" cy="609600"/>
          </a:xfrm>
        </p:spPr>
        <p:txBody>
          <a:bodyPr/>
          <a:lstStyle/>
          <a:p>
            <a:r>
              <a:rPr lang="en-US" b="1" dirty="0" smtClean="0">
                <a:ea typeface="ＭＳ Ｐゴシック" pitchFamily="34" charset="-128"/>
              </a:rPr>
              <a:t>Food provides macronutrients</a:t>
            </a:r>
          </a:p>
        </p:txBody>
      </p:sp>
      <p:pic>
        <p:nvPicPr>
          <p:cNvPr id="24579" name="Picture 4" descr="D:\User Data\Desktop\infographic_04_02.jpg"/>
          <p:cNvPicPr>
            <a:picLocks noChangeAspect="1" noChangeArrowheads="1"/>
          </p:cNvPicPr>
          <p:nvPr/>
        </p:nvPicPr>
        <p:blipFill rotWithShape="1">
          <a:blip r:embed="rId3">
            <a:extLst>
              <a:ext uri="{28A0092B-C50C-407E-A947-70E740481C1C}">
                <a14:useLocalDpi xmlns:a14="http://schemas.microsoft.com/office/drawing/2010/main" val="0"/>
              </a:ext>
            </a:extLst>
          </a:blip>
          <a:srcRect r="6696" b="11927"/>
          <a:stretch/>
        </p:blipFill>
        <p:spPr bwMode="auto">
          <a:xfrm>
            <a:off x="4038600" y="1066800"/>
            <a:ext cx="480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457200" y="1219200"/>
            <a:ext cx="3429000" cy="4525963"/>
          </a:xfrm>
        </p:spPr>
        <p:txBody>
          <a:bodyPr/>
          <a:lstStyle/>
          <a:p>
            <a:pPr eaLnBrk="1" hangingPunct="1"/>
            <a:r>
              <a:rPr lang="en-US" sz="3500" b="1" dirty="0" smtClean="0">
                <a:solidFill>
                  <a:srgbClr val="FF0000"/>
                </a:solidFill>
                <a:ea typeface="ＭＳ Ｐゴシック" pitchFamily="34" charset="-128"/>
              </a:rPr>
              <a:t>Carbohydrates</a:t>
            </a:r>
          </a:p>
          <a:p>
            <a:pPr eaLnBrk="1" hangingPunct="1"/>
            <a:r>
              <a:rPr lang="en-US" dirty="0" smtClean="0">
                <a:ea typeface="ＭＳ Ｐゴシック" pitchFamily="34" charset="-128"/>
              </a:rPr>
              <a:t>Fats</a:t>
            </a:r>
          </a:p>
          <a:p>
            <a:pPr eaLnBrk="1" hangingPunct="1"/>
            <a:r>
              <a:rPr lang="en-US" dirty="0" smtClean="0">
                <a:ea typeface="ＭＳ Ｐゴシック" pitchFamily="34" charset="-128"/>
              </a:rPr>
              <a:t>Proteins</a:t>
            </a:r>
          </a:p>
          <a:p>
            <a:pPr eaLnBrk="1" hangingPunct="1"/>
            <a:r>
              <a:rPr lang="en-US" strike="sngStrike" dirty="0" smtClean="0">
                <a:ea typeface="ＭＳ Ｐゴシック" pitchFamily="34" charset="-128"/>
              </a:rPr>
              <a:t>Nucleic acids</a:t>
            </a:r>
          </a:p>
          <a:p>
            <a:pPr marL="0" indent="0" eaLnBrk="1" hangingPunct="1">
              <a:buNone/>
            </a:pPr>
            <a:r>
              <a:rPr lang="en-US" sz="2000" dirty="0" smtClean="0">
                <a:ea typeface="ＭＳ Ｐゴシック" pitchFamily="34" charset="-128"/>
              </a:rPr>
              <a:t>	</a:t>
            </a:r>
            <a:r>
              <a:rPr lang="en-US" sz="2000" dirty="0" smtClean="0">
                <a:solidFill>
                  <a:srgbClr val="FF0000"/>
                </a:solidFill>
                <a:ea typeface="ＭＳ Ｐゴシック" pitchFamily="34" charset="-128"/>
              </a:rPr>
              <a:t>No energy</a:t>
            </a:r>
          </a:p>
        </p:txBody>
      </p:sp>
    </p:spTree>
    <p:extLst>
      <p:ext uri="{BB962C8B-B14F-4D97-AF65-F5344CB8AC3E}">
        <p14:creationId xmlns:p14="http://schemas.microsoft.com/office/powerpoint/2010/main" val="2097390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smtClean="0">
                <a:ea typeface="ＭＳ Ｐゴシック" pitchFamily="34" charset="-128"/>
              </a:rPr>
              <a:t>Food provides macronutrients</a:t>
            </a:r>
          </a:p>
        </p:txBody>
      </p:sp>
      <p:sp>
        <p:nvSpPr>
          <p:cNvPr id="25603" name="Content Placeholder 2"/>
          <p:cNvSpPr>
            <a:spLocks noGrp="1"/>
          </p:cNvSpPr>
          <p:nvPr>
            <p:ph idx="1"/>
          </p:nvPr>
        </p:nvSpPr>
        <p:spPr/>
        <p:txBody>
          <a:bodyPr/>
          <a:lstStyle/>
          <a:p>
            <a:pPr eaLnBrk="1" hangingPunct="1"/>
            <a:r>
              <a:rPr lang="en-US" smtClean="0">
                <a:ea typeface="ＭＳ Ｐゴシック" pitchFamily="34" charset="-128"/>
              </a:rPr>
              <a:t>Many foods contain all three types of macronutrients</a:t>
            </a:r>
          </a:p>
          <a:p>
            <a:pPr eaLnBrk="1" hangingPunct="1">
              <a:buFont typeface="Arial" pitchFamily="34" charset="0"/>
              <a:buNone/>
            </a:pPr>
            <a:endParaRPr lang="en-US" smtClean="0">
              <a:ea typeface="ＭＳ Ｐゴシック" pitchFamily="34" charset="-128"/>
            </a:endParaRPr>
          </a:p>
          <a:p>
            <a:pPr eaLnBrk="1" hangingPunct="1"/>
            <a:r>
              <a:rPr lang="en-US" smtClean="0">
                <a:ea typeface="ＭＳ Ｐゴシック" pitchFamily="34" charset="-128"/>
              </a:rPr>
              <a:t>The proportion of each one varies in different foods</a:t>
            </a:r>
          </a:p>
          <a:p>
            <a:pPr lvl="1" eaLnBrk="1" hangingPunct="1"/>
            <a:r>
              <a:rPr lang="en-US" smtClean="0">
                <a:ea typeface="ＭＳ Ｐゴシック" pitchFamily="34" charset="-128"/>
              </a:rPr>
              <a:t>Animal products contain more protein per gram than carbohydrate</a:t>
            </a:r>
          </a:p>
          <a:p>
            <a:pPr lvl="1" eaLnBrk="1" hangingPunct="1"/>
            <a:r>
              <a:rPr lang="en-US" smtClean="0">
                <a:ea typeface="ＭＳ Ｐゴシック" pitchFamily="34" charset="-128"/>
              </a:rPr>
              <a:t>Most plant products contain more carbohydrate than protein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600" b="1" smtClean="0">
                <a:ea typeface="ＭＳ Ｐゴシック" pitchFamily="34" charset="-128"/>
              </a:rPr>
              <a:t>Macronutrients are large molecules</a:t>
            </a:r>
            <a:br>
              <a:rPr lang="en-US" sz="3600" b="1" smtClean="0">
                <a:ea typeface="ＭＳ Ｐゴシック" pitchFamily="34" charset="-128"/>
              </a:rPr>
            </a:br>
            <a:endParaRPr lang="en-US" sz="3600" b="1" smtClean="0">
              <a:ea typeface="ＭＳ Ｐゴシック" pitchFamily="34" charset="-128"/>
            </a:endParaRPr>
          </a:p>
        </p:txBody>
      </p:sp>
      <p:sp>
        <p:nvSpPr>
          <p:cNvPr id="26627" name="Content Placeholder 2"/>
          <p:cNvSpPr>
            <a:spLocks noGrp="1"/>
          </p:cNvSpPr>
          <p:nvPr>
            <p:ph idx="1"/>
          </p:nvPr>
        </p:nvSpPr>
        <p:spPr>
          <a:xfrm>
            <a:off x="152400" y="1371600"/>
            <a:ext cx="3657600" cy="1905000"/>
          </a:xfrm>
        </p:spPr>
        <p:txBody>
          <a:bodyPr/>
          <a:lstStyle/>
          <a:p>
            <a:pPr eaLnBrk="1" hangingPunct="1"/>
            <a:r>
              <a:rPr lang="en-US" sz="2800" smtClean="0">
                <a:ea typeface="ＭＳ Ｐゴシック" pitchFamily="34" charset="-128"/>
              </a:rPr>
              <a:t>Provide our cells with building blocks</a:t>
            </a:r>
          </a:p>
          <a:p>
            <a:pPr eaLnBrk="1" hangingPunct="1"/>
            <a:r>
              <a:rPr lang="en-US" sz="2800" smtClean="0">
                <a:ea typeface="ＭＳ Ｐゴシック" pitchFamily="34" charset="-128"/>
              </a:rPr>
              <a:t>Cannot be used directly from diet</a:t>
            </a:r>
          </a:p>
          <a:p>
            <a:pPr eaLnBrk="1" hangingPunct="1"/>
            <a:r>
              <a:rPr lang="en-US" sz="2800" smtClean="0">
                <a:ea typeface="ＭＳ Ｐゴシック" pitchFamily="34" charset="-128"/>
              </a:rPr>
              <a:t>Must be broken down into smaller units</a:t>
            </a:r>
          </a:p>
          <a:p>
            <a:pPr eaLnBrk="1" hangingPunct="1"/>
            <a:r>
              <a:rPr lang="en-US" sz="2800" smtClean="0">
                <a:ea typeface="ＭＳ Ｐゴシック" pitchFamily="34" charset="-128"/>
              </a:rPr>
              <a:t>Use subunits as building blocks or energy</a:t>
            </a:r>
          </a:p>
          <a:p>
            <a:pPr eaLnBrk="1" hangingPunct="1"/>
            <a:r>
              <a:rPr lang="en-US" sz="2800" smtClean="0">
                <a:ea typeface="ＭＳ Ｐゴシック" pitchFamily="34" charset="-128"/>
              </a:rPr>
              <a:t>Process is </a:t>
            </a:r>
            <a:r>
              <a:rPr lang="en-US" sz="2800" b="1" smtClean="0">
                <a:ea typeface="ＭＳ Ｐゴシック" pitchFamily="34" charset="-128"/>
              </a:rPr>
              <a:t>digestion</a:t>
            </a:r>
          </a:p>
          <a:p>
            <a:pPr eaLnBrk="1" hangingPunct="1"/>
            <a:endParaRPr lang="en-US" sz="2400" smtClean="0">
              <a:ea typeface="ＭＳ Ｐゴシック" pitchFamily="34" charset="-128"/>
            </a:endParaRPr>
          </a:p>
        </p:txBody>
      </p:sp>
      <p:pic>
        <p:nvPicPr>
          <p:cNvPr id="26628" name="Picture 5" descr="D:\User Data\Desktop\infographic_04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033588"/>
            <a:ext cx="5029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pPr eaLnBrk="1" hangingPunct="1"/>
            <a:r>
              <a:rPr lang="en-US" b="1" dirty="0" smtClean="0">
                <a:ea typeface="ＭＳ Ｐゴシック" pitchFamily="34" charset="-128"/>
              </a:rPr>
              <a:t>Macronutrients: </a:t>
            </a:r>
            <a:r>
              <a:rPr lang="en-US" b="1" dirty="0" smtClean="0">
                <a:solidFill>
                  <a:srgbClr val="FF0000"/>
                </a:solidFill>
                <a:ea typeface="ＭＳ Ｐゴシック" pitchFamily="34" charset="-128"/>
              </a:rPr>
              <a:t>common uses</a:t>
            </a:r>
          </a:p>
        </p:txBody>
      </p:sp>
      <p:pic>
        <p:nvPicPr>
          <p:cNvPr id="2765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992" y="1066800"/>
            <a:ext cx="346119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19200" y="1106269"/>
            <a:ext cx="2557110" cy="646331"/>
          </a:xfrm>
          <a:prstGeom prst="rect">
            <a:avLst/>
          </a:prstGeom>
        </p:spPr>
        <p:txBody>
          <a:bodyPr wrap="none">
            <a:spAutoFit/>
          </a:bodyPr>
          <a:lstStyle/>
          <a:p>
            <a:r>
              <a:rPr lang="en-US" dirty="0" err="1" smtClean="0">
                <a:solidFill>
                  <a:schemeClr val="bg1"/>
                </a:solidFill>
              </a:rPr>
              <a:t>Protein</a:t>
            </a:r>
            <a:r>
              <a:rPr lang="en-US" dirty="0" err="1" smtClean="0">
                <a:solidFill>
                  <a:schemeClr val="bg1"/>
                </a:solidFill>
                <a:sym typeface="Wingdings" panose="05000000000000000000" pitchFamily="2" charset="2"/>
              </a:rPr>
              <a:t>amino</a:t>
            </a:r>
            <a:r>
              <a:rPr lang="en-US" dirty="0" smtClean="0">
                <a:solidFill>
                  <a:schemeClr val="bg1"/>
                </a:solidFill>
                <a:sym typeface="Wingdings" panose="05000000000000000000" pitchFamily="2" charset="2"/>
              </a:rPr>
              <a:t> acid</a:t>
            </a:r>
          </a:p>
          <a:p>
            <a:r>
              <a:rPr lang="en-US" dirty="0">
                <a:solidFill>
                  <a:schemeClr val="bg1"/>
                </a:solidFill>
                <a:sym typeface="Wingdings" panose="05000000000000000000" pitchFamily="2" charset="2"/>
              </a:rPr>
              <a:t> </a:t>
            </a:r>
            <a:r>
              <a:rPr lang="en-US" dirty="0" smtClean="0">
                <a:solidFill>
                  <a:schemeClr val="bg1"/>
                </a:solidFill>
                <a:sym typeface="Wingdings" panose="05000000000000000000" pitchFamily="2" charset="2"/>
              </a:rPr>
              <a:t>   used in new proteins</a:t>
            </a:r>
            <a:endParaRPr lang="en-US" dirty="0">
              <a:solidFill>
                <a:schemeClr val="bg1"/>
              </a:solidFill>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066801"/>
            <a:ext cx="3429000" cy="22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80326" y="1066800"/>
            <a:ext cx="2787943" cy="1754326"/>
          </a:xfrm>
          <a:prstGeom prst="rect">
            <a:avLst/>
          </a:prstGeom>
        </p:spPr>
        <p:txBody>
          <a:bodyPr wrap="none">
            <a:spAutoFit/>
          </a:bodyPr>
          <a:lstStyle/>
          <a:p>
            <a:r>
              <a:rPr lang="en-US" dirty="0" err="1" smtClean="0">
                <a:solidFill>
                  <a:schemeClr val="bg1"/>
                </a:solidFill>
              </a:rPr>
              <a:t>Carbs</a:t>
            </a:r>
            <a:r>
              <a:rPr lang="en-US" dirty="0" err="1" smtClean="0">
                <a:solidFill>
                  <a:schemeClr val="bg1"/>
                </a:solidFill>
                <a:sym typeface="Wingdings" panose="05000000000000000000" pitchFamily="2" charset="2"/>
              </a:rPr>
              <a:t>simple</a:t>
            </a:r>
            <a:r>
              <a:rPr lang="en-US" dirty="0" smtClean="0">
                <a:solidFill>
                  <a:schemeClr val="bg1"/>
                </a:solidFill>
                <a:sym typeface="Wingdings" panose="05000000000000000000" pitchFamily="2" charset="2"/>
              </a:rPr>
              <a:t> sugars</a:t>
            </a:r>
          </a:p>
          <a:p>
            <a:r>
              <a:rPr lang="en-US" dirty="0">
                <a:solidFill>
                  <a:schemeClr val="bg1"/>
                </a:solidFill>
                <a:sym typeface="Wingdings" panose="05000000000000000000" pitchFamily="2" charset="2"/>
              </a:rPr>
              <a:t> </a:t>
            </a:r>
            <a:r>
              <a:rPr lang="en-US" dirty="0" smtClean="0">
                <a:solidFill>
                  <a:schemeClr val="bg1"/>
                </a:solidFill>
                <a:sym typeface="Wingdings" panose="05000000000000000000" pitchFamily="2" charset="2"/>
              </a:rPr>
              <a:t>   used in energy storage</a:t>
            </a:r>
          </a:p>
          <a:p>
            <a:endParaRPr lang="en-US" dirty="0">
              <a:solidFill>
                <a:schemeClr val="bg1"/>
              </a:solidFill>
              <a:sym typeface="Wingdings" panose="05000000000000000000" pitchFamily="2" charset="2"/>
            </a:endParaRPr>
          </a:p>
          <a:p>
            <a:endParaRPr lang="en-US" dirty="0" smtClean="0">
              <a:solidFill>
                <a:schemeClr val="bg1"/>
              </a:solidFill>
              <a:sym typeface="Wingdings" panose="05000000000000000000" pitchFamily="2" charset="2"/>
            </a:endParaRPr>
          </a:p>
          <a:p>
            <a:r>
              <a:rPr lang="en-US" dirty="0">
                <a:solidFill>
                  <a:schemeClr val="bg1"/>
                </a:solidFill>
                <a:sym typeface="Wingdings" panose="05000000000000000000" pitchFamily="2" charset="2"/>
              </a:rPr>
              <a:t> </a:t>
            </a:r>
            <a:r>
              <a:rPr lang="en-US" dirty="0" smtClean="0">
                <a:solidFill>
                  <a:schemeClr val="bg1"/>
                </a:solidFill>
                <a:sym typeface="Wingdings" panose="05000000000000000000" pitchFamily="2" charset="2"/>
              </a:rPr>
              <a:t>        &amp;  plasma</a:t>
            </a:r>
          </a:p>
          <a:p>
            <a:r>
              <a:rPr lang="en-US" dirty="0" smtClean="0">
                <a:solidFill>
                  <a:schemeClr val="bg1"/>
                </a:solidFill>
                <a:sym typeface="Wingdings" panose="05000000000000000000" pitchFamily="2" charset="2"/>
              </a:rPr>
              <a:t>Membrane molecules</a:t>
            </a:r>
            <a:endParaRPr lang="en-US" dirty="0">
              <a:solidFill>
                <a:schemeClr val="bg1"/>
              </a:solidFill>
            </a:endParaRP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992" y="3581400"/>
            <a:ext cx="354347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43000" y="3656901"/>
            <a:ext cx="2762295" cy="1200329"/>
          </a:xfrm>
          <a:prstGeom prst="rect">
            <a:avLst/>
          </a:prstGeom>
        </p:spPr>
        <p:txBody>
          <a:bodyPr wrap="none">
            <a:spAutoFit/>
          </a:bodyPr>
          <a:lstStyle/>
          <a:p>
            <a:r>
              <a:rPr lang="en-US" dirty="0" err="1" smtClean="0">
                <a:solidFill>
                  <a:schemeClr val="bg1"/>
                </a:solidFill>
              </a:rPr>
              <a:t>lipids</a:t>
            </a:r>
            <a:r>
              <a:rPr lang="en-US" dirty="0" err="1" smtClean="0">
                <a:solidFill>
                  <a:schemeClr val="bg1"/>
                </a:solidFill>
                <a:sym typeface="Wingdings" panose="05000000000000000000" pitchFamily="2" charset="2"/>
              </a:rPr>
              <a:t>fattys</a:t>
            </a:r>
            <a:r>
              <a:rPr lang="en-US" dirty="0" smtClean="0">
                <a:solidFill>
                  <a:schemeClr val="bg1"/>
                </a:solidFill>
                <a:sym typeface="Wingdings" panose="05000000000000000000" pitchFamily="2" charset="2"/>
              </a:rPr>
              <a:t> acids &amp;</a:t>
            </a:r>
          </a:p>
          <a:p>
            <a:r>
              <a:rPr lang="en-US" dirty="0">
                <a:solidFill>
                  <a:schemeClr val="bg1"/>
                </a:solidFill>
                <a:sym typeface="Wingdings" panose="05000000000000000000" pitchFamily="2" charset="2"/>
              </a:rPr>
              <a:t> </a:t>
            </a:r>
            <a:r>
              <a:rPr lang="en-US" dirty="0" smtClean="0">
                <a:solidFill>
                  <a:schemeClr val="bg1"/>
                </a:solidFill>
                <a:sym typeface="Wingdings" panose="05000000000000000000" pitchFamily="2" charset="2"/>
              </a:rPr>
              <a:t>   	          </a:t>
            </a:r>
            <a:r>
              <a:rPr lang="en-US" dirty="0" err="1" smtClean="0">
                <a:solidFill>
                  <a:schemeClr val="bg1"/>
                </a:solidFill>
                <a:sym typeface="Wingdings" panose="05000000000000000000" pitchFamily="2" charset="2"/>
              </a:rPr>
              <a:t>glycerols</a:t>
            </a:r>
            <a:endParaRPr lang="en-US" dirty="0" smtClean="0">
              <a:solidFill>
                <a:schemeClr val="bg1"/>
              </a:solidFill>
              <a:sym typeface="Wingdings" panose="05000000000000000000" pitchFamily="2" charset="2"/>
            </a:endParaRPr>
          </a:p>
          <a:p>
            <a:endParaRPr lang="en-US" dirty="0">
              <a:solidFill>
                <a:schemeClr val="bg1"/>
              </a:solidFill>
              <a:sym typeface="Wingdings" panose="05000000000000000000" pitchFamily="2" charset="2"/>
            </a:endParaRPr>
          </a:p>
          <a:p>
            <a:r>
              <a:rPr lang="en-US" dirty="0" smtClean="0">
                <a:solidFill>
                  <a:schemeClr val="bg1"/>
                </a:solidFill>
                <a:sym typeface="Wingdings" panose="05000000000000000000" pitchFamily="2" charset="2"/>
              </a:rPr>
              <a:t>        Used in membranes</a:t>
            </a:r>
            <a:endParaRPr lang="en-US" dirty="0">
              <a:solidFill>
                <a:schemeClr val="bg1"/>
              </a:solidFill>
            </a:endParaRPr>
          </a:p>
        </p:txBody>
      </p:sp>
      <p:sp>
        <p:nvSpPr>
          <p:cNvPr id="4" name="Rectangle 3"/>
          <p:cNvSpPr/>
          <p:nvPr/>
        </p:nvSpPr>
        <p:spPr>
          <a:xfrm>
            <a:off x="3927191" y="3546231"/>
            <a:ext cx="4919937" cy="2000548"/>
          </a:xfrm>
          <a:prstGeom prst="rect">
            <a:avLst/>
          </a:prstGeom>
        </p:spPr>
        <p:txBody>
          <a:bodyPr wrap="none">
            <a:spAutoFit/>
          </a:bodyPr>
          <a:lstStyle/>
          <a:p>
            <a:pPr algn="ctr"/>
            <a:r>
              <a:rPr lang="en-US" sz="9600" b="1" dirty="0" smtClean="0">
                <a:solidFill>
                  <a:srgbClr val="FF0000"/>
                </a:solidFill>
              </a:rPr>
              <a:t>?</a:t>
            </a:r>
          </a:p>
          <a:p>
            <a:pPr algn="ctr"/>
            <a:r>
              <a:rPr lang="en-US" sz="2800" b="1" dirty="0" smtClean="0"/>
              <a:t>Where are the nucleic acids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152400"/>
            <a:ext cx="8229600" cy="1143000"/>
          </a:xfrm>
        </p:spPr>
        <p:txBody>
          <a:bodyPr/>
          <a:lstStyle/>
          <a:p>
            <a:pPr eaLnBrk="1" hangingPunct="1"/>
            <a:r>
              <a:rPr lang="en-US" b="1" smtClean="0">
                <a:ea typeface="ＭＳ Ｐゴシック" pitchFamily="34" charset="-128"/>
              </a:rPr>
              <a:t>Nucleic acids</a:t>
            </a:r>
          </a:p>
        </p:txBody>
      </p:sp>
      <p:sp>
        <p:nvSpPr>
          <p:cNvPr id="30723" name="Content Placeholder 2"/>
          <p:cNvSpPr>
            <a:spLocks noGrp="1"/>
          </p:cNvSpPr>
          <p:nvPr>
            <p:ph idx="1"/>
          </p:nvPr>
        </p:nvSpPr>
        <p:spPr>
          <a:xfrm>
            <a:off x="457200" y="914400"/>
            <a:ext cx="8229600" cy="4525963"/>
          </a:xfrm>
        </p:spPr>
        <p:txBody>
          <a:bodyPr/>
          <a:lstStyle/>
          <a:p>
            <a:pPr eaLnBrk="1" hangingPunct="1"/>
            <a:r>
              <a:rPr lang="en-US" smtClean="0">
                <a:ea typeface="ＭＳ Ｐゴシック" pitchFamily="34" charset="-128"/>
              </a:rPr>
              <a:t>Nucleic acids are </a:t>
            </a:r>
            <a:r>
              <a:rPr lang="en-US" u="sng" smtClean="0">
                <a:ea typeface="ＭＳ Ｐゴシック" pitchFamily="34" charset="-128"/>
              </a:rPr>
              <a:t>not</a:t>
            </a:r>
            <a:r>
              <a:rPr lang="en-US" smtClean="0">
                <a:ea typeface="ＭＳ Ｐゴシック" pitchFamily="34" charset="-128"/>
              </a:rPr>
              <a:t> macronutrients</a:t>
            </a:r>
          </a:p>
          <a:p>
            <a:pPr eaLnBrk="1" hangingPunct="1"/>
            <a:r>
              <a:rPr lang="en-US" smtClean="0">
                <a:ea typeface="ＭＳ Ｐゴシック" pitchFamily="34" charset="-128"/>
              </a:rPr>
              <a:t>Provided in </a:t>
            </a:r>
            <a:r>
              <a:rPr lang="en-US" u="sng" smtClean="0">
                <a:ea typeface="ＭＳ Ｐゴシック" pitchFamily="34" charset="-128"/>
              </a:rPr>
              <a:t>small</a:t>
            </a:r>
            <a:r>
              <a:rPr lang="en-US" smtClean="0">
                <a:ea typeface="ＭＳ Ｐゴシック" pitchFamily="34" charset="-128"/>
              </a:rPr>
              <a:t> amounts  </a:t>
            </a:r>
          </a:p>
          <a:p>
            <a:pPr eaLnBrk="1" hangingPunct="1"/>
            <a:r>
              <a:rPr lang="en-US" smtClean="0">
                <a:ea typeface="ＭＳ Ｐゴシック" pitchFamily="34" charset="-128"/>
              </a:rPr>
              <a:t>Broken down into individual nucleotides</a:t>
            </a:r>
          </a:p>
          <a:p>
            <a:pPr eaLnBrk="1" hangingPunct="1"/>
            <a:r>
              <a:rPr lang="en-US" smtClean="0">
                <a:ea typeface="ＭＳ Ｐゴシック" pitchFamily="34" charset="-128"/>
              </a:rPr>
              <a:t>Used to build DNA and RNA</a:t>
            </a:r>
          </a:p>
        </p:txBody>
      </p:sp>
      <p:pic>
        <p:nvPicPr>
          <p:cNvPr id="307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236913"/>
            <a:ext cx="5540375"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1143000"/>
          </a:xfrm>
        </p:spPr>
        <p:txBody>
          <a:bodyPr/>
          <a:lstStyle/>
          <a:p>
            <a:pPr eaLnBrk="1" hangingPunct="1"/>
            <a:r>
              <a:rPr lang="en-US" b="1" smtClean="0">
                <a:ea typeface="ＭＳ Ｐゴシック" pitchFamily="34" charset="-128"/>
              </a:rPr>
              <a:t>Metabolism: micronutrients</a:t>
            </a:r>
            <a:endParaRPr lang="en-US" smtClean="0">
              <a:ea typeface="ＭＳ Ｐゴシック" pitchFamily="34" charset="-128"/>
            </a:endParaRPr>
          </a:p>
        </p:txBody>
      </p:sp>
      <p:sp>
        <p:nvSpPr>
          <p:cNvPr id="39939" name="Content Placeholder 2"/>
          <p:cNvSpPr>
            <a:spLocks noGrp="1"/>
          </p:cNvSpPr>
          <p:nvPr>
            <p:ph idx="1"/>
          </p:nvPr>
        </p:nvSpPr>
        <p:spPr>
          <a:xfrm>
            <a:off x="457200" y="838200"/>
            <a:ext cx="8229600" cy="4525963"/>
          </a:xfrm>
        </p:spPr>
        <p:txBody>
          <a:bodyPr/>
          <a:lstStyle/>
          <a:p>
            <a:pPr eaLnBrk="1" hangingPunct="1">
              <a:buFont typeface="Arial" pitchFamily="34" charset="0"/>
              <a:buNone/>
            </a:pPr>
            <a:endParaRPr lang="en-US" sz="2400" dirty="0" smtClean="0">
              <a:ea typeface="ＭＳ Ｐゴシック" pitchFamily="34" charset="-128"/>
            </a:endParaRPr>
          </a:p>
          <a:p>
            <a:pPr eaLnBrk="1" hangingPunct="1">
              <a:buFont typeface="Arial" pitchFamily="34" charset="0"/>
              <a:buNone/>
            </a:pPr>
            <a:r>
              <a:rPr lang="en-US" sz="2800" dirty="0" smtClean="0">
                <a:ea typeface="ＭＳ Ｐゴシック" pitchFamily="34" charset="-128"/>
              </a:rPr>
              <a:t>Organisms also need  </a:t>
            </a:r>
            <a:r>
              <a:rPr lang="en-US" sz="2800" b="1" dirty="0" smtClean="0">
                <a:ea typeface="ＭＳ Ｐゴシック" pitchFamily="34" charset="-128"/>
              </a:rPr>
              <a:t>micronutrients</a:t>
            </a:r>
          </a:p>
          <a:p>
            <a:pPr lvl="1" eaLnBrk="1" hangingPunct="1"/>
            <a:r>
              <a:rPr lang="en-US" dirty="0" smtClean="0">
                <a:ea typeface="ＭＳ Ｐゴシック" pitchFamily="34" charset="-128"/>
              </a:rPr>
              <a:t> nutrients, including vitamins and minerals, that organisms need in </a:t>
            </a:r>
            <a:r>
              <a:rPr lang="en-US" dirty="0" smtClean="0">
                <a:solidFill>
                  <a:srgbClr val="FF0000"/>
                </a:solidFill>
                <a:ea typeface="ＭＳ Ｐゴシック" pitchFamily="34" charset="-128"/>
              </a:rPr>
              <a:t>small amounts  </a:t>
            </a:r>
            <a:r>
              <a:rPr lang="en-US" dirty="0" smtClean="0">
                <a:ea typeface="ＭＳ Ｐゴシック" pitchFamily="34" charset="-128"/>
              </a:rPr>
              <a:t>for health</a:t>
            </a:r>
            <a:endParaRPr lang="en-US" b="1" dirty="0" smtClean="0">
              <a:ea typeface="ＭＳ Ｐゴシック" pitchFamily="34" charset="-128"/>
            </a:endParaRPr>
          </a:p>
        </p:txBody>
      </p:sp>
      <p:pic>
        <p:nvPicPr>
          <p:cNvPr id="39940" name="Picture 5" descr="D:\User Data\Desktop\table_04_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52800"/>
            <a:ext cx="67056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2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Micronutrients</a:t>
            </a:r>
          </a:p>
        </p:txBody>
      </p:sp>
      <p:sp>
        <p:nvSpPr>
          <p:cNvPr id="40963" name="Content Placeholder 2"/>
          <p:cNvSpPr>
            <a:spLocks noGrp="1"/>
          </p:cNvSpPr>
          <p:nvPr>
            <p:ph idx="1"/>
          </p:nvPr>
        </p:nvSpPr>
        <p:spPr>
          <a:xfrm>
            <a:off x="152400" y="1295400"/>
            <a:ext cx="8991600" cy="3352800"/>
          </a:xfrm>
        </p:spPr>
        <p:txBody>
          <a:bodyPr/>
          <a:lstStyle/>
          <a:p>
            <a:pPr eaLnBrk="1" hangingPunct="1"/>
            <a:r>
              <a:rPr lang="en-US" sz="2800" dirty="0" smtClean="0">
                <a:solidFill>
                  <a:srgbClr val="FF0000"/>
                </a:solidFill>
                <a:ea typeface="ＭＳ Ｐゴシック" pitchFamily="34" charset="-128"/>
              </a:rPr>
              <a:t>Minerals</a:t>
            </a:r>
            <a:r>
              <a:rPr lang="en-US" sz="2800" dirty="0" smtClean="0">
                <a:ea typeface="ＭＳ Ｐゴシック" pitchFamily="34" charset="-128"/>
              </a:rPr>
              <a:t> act as </a:t>
            </a:r>
            <a:r>
              <a:rPr lang="en-US" sz="2800" b="1" dirty="0" smtClean="0">
                <a:solidFill>
                  <a:srgbClr val="FF0000"/>
                </a:solidFill>
                <a:ea typeface="ＭＳ Ｐゴシック" pitchFamily="34" charset="-128"/>
              </a:rPr>
              <a:t>cofactors</a:t>
            </a:r>
          </a:p>
          <a:p>
            <a:pPr lvl="1" eaLnBrk="1" hangingPunct="1"/>
            <a:r>
              <a:rPr lang="en-US" dirty="0" smtClean="0">
                <a:solidFill>
                  <a:srgbClr val="FF0000"/>
                </a:solidFill>
                <a:ea typeface="ＭＳ Ｐゴシック" pitchFamily="34" charset="-128"/>
              </a:rPr>
              <a:t>inorganic</a:t>
            </a:r>
            <a:r>
              <a:rPr lang="en-US" dirty="0" smtClean="0">
                <a:ea typeface="ＭＳ Ｐゴシック" pitchFamily="34" charset="-128"/>
              </a:rPr>
              <a:t> micronutrients required to </a:t>
            </a:r>
            <a:r>
              <a:rPr lang="en-US" dirty="0" smtClean="0">
                <a:solidFill>
                  <a:srgbClr val="FF0000"/>
                </a:solidFill>
                <a:ea typeface="ＭＳ Ｐゴシック" pitchFamily="34" charset="-128"/>
              </a:rPr>
              <a:t>activate an enzyme</a:t>
            </a:r>
          </a:p>
          <a:p>
            <a:pPr lvl="1" eaLnBrk="1" hangingPunct="1"/>
            <a:r>
              <a:rPr lang="en-US" dirty="0" smtClean="0">
                <a:ea typeface="ＭＳ Ｐゴシック" pitchFamily="34" charset="-128"/>
              </a:rPr>
              <a:t>zinc, copper, iron</a:t>
            </a:r>
          </a:p>
          <a:p>
            <a:pPr eaLnBrk="1" hangingPunct="1"/>
            <a:endParaRPr lang="en-US" sz="2800" b="1" dirty="0" smtClean="0">
              <a:ea typeface="ＭＳ Ｐゴシック" pitchFamily="34" charset="-128"/>
            </a:endParaRPr>
          </a:p>
          <a:p>
            <a:pPr eaLnBrk="1" hangingPunct="1"/>
            <a:r>
              <a:rPr lang="en-US" sz="2800" dirty="0" smtClean="0">
                <a:ea typeface="ＭＳ Ｐゴシック" pitchFamily="34" charset="-128"/>
              </a:rPr>
              <a:t>Vitamins act as </a:t>
            </a:r>
            <a:r>
              <a:rPr lang="en-US" sz="2800" b="1" dirty="0" smtClean="0">
                <a:solidFill>
                  <a:srgbClr val="FF0000"/>
                </a:solidFill>
                <a:ea typeface="ＭＳ Ｐゴシック" pitchFamily="34" charset="-128"/>
              </a:rPr>
              <a:t>coenzymes</a:t>
            </a:r>
            <a:r>
              <a:rPr lang="en-US" sz="2800" b="1" dirty="0" smtClean="0">
                <a:ea typeface="ＭＳ Ｐゴシック" pitchFamily="34" charset="-128"/>
              </a:rPr>
              <a:t> </a:t>
            </a:r>
          </a:p>
          <a:p>
            <a:pPr lvl="1" eaLnBrk="1" hangingPunct="1"/>
            <a:r>
              <a:rPr lang="en-US" dirty="0" smtClean="0">
                <a:ea typeface="ＭＳ Ｐゴシック" pitchFamily="34" charset="-128"/>
              </a:rPr>
              <a:t>small </a:t>
            </a:r>
            <a:r>
              <a:rPr lang="en-US" dirty="0" smtClean="0">
                <a:solidFill>
                  <a:srgbClr val="FF0000"/>
                </a:solidFill>
                <a:ea typeface="ＭＳ Ｐゴシック" pitchFamily="34" charset="-128"/>
              </a:rPr>
              <a:t>organic molecules </a:t>
            </a:r>
            <a:r>
              <a:rPr lang="en-US" dirty="0" smtClean="0">
                <a:ea typeface="ＭＳ Ｐゴシック" pitchFamily="34" charset="-128"/>
              </a:rPr>
              <a:t>required to </a:t>
            </a:r>
            <a:r>
              <a:rPr lang="en-US" dirty="0" smtClean="0">
                <a:solidFill>
                  <a:srgbClr val="FF0000"/>
                </a:solidFill>
                <a:ea typeface="ＭＳ Ｐゴシック" pitchFamily="34" charset="-128"/>
              </a:rPr>
              <a:t>activate enzymes</a:t>
            </a:r>
            <a:endParaRPr lang="en-US" b="1" dirty="0" smtClean="0">
              <a:solidFill>
                <a:srgbClr val="FF0000"/>
              </a:solidFill>
              <a:ea typeface="ＭＳ Ｐゴシック" pitchFamily="34" charset="-128"/>
            </a:endParaRPr>
          </a:p>
        </p:txBody>
      </p:sp>
    </p:spTree>
    <p:extLst>
      <p:ext uri="{BB962C8B-B14F-4D97-AF65-F5344CB8AC3E}">
        <p14:creationId xmlns:p14="http://schemas.microsoft.com/office/powerpoint/2010/main" val="1512358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ea typeface="ＭＳ Ｐゴシック" pitchFamily="34" charset="-128"/>
              </a:rPr>
              <a:t>Micronutrients</a:t>
            </a:r>
          </a:p>
        </p:txBody>
      </p:sp>
      <p:sp>
        <p:nvSpPr>
          <p:cNvPr id="41987" name="Content Placeholder 2"/>
          <p:cNvSpPr>
            <a:spLocks noGrp="1"/>
          </p:cNvSpPr>
          <p:nvPr>
            <p:ph idx="1"/>
          </p:nvPr>
        </p:nvSpPr>
        <p:spPr>
          <a:xfrm>
            <a:off x="152400" y="1295400"/>
            <a:ext cx="8763000" cy="2667000"/>
          </a:xfrm>
        </p:spPr>
        <p:txBody>
          <a:bodyPr/>
          <a:lstStyle/>
          <a:p>
            <a:pPr eaLnBrk="1" hangingPunct="1"/>
            <a:r>
              <a:rPr lang="en-US" b="1" smtClean="0">
                <a:ea typeface="ＭＳ Ｐゴシック" pitchFamily="34" charset="-128"/>
              </a:rPr>
              <a:t>Minerals:</a:t>
            </a:r>
            <a:r>
              <a:rPr lang="en-US" smtClean="0">
                <a:ea typeface="ＭＳ Ｐゴシック" pitchFamily="34" charset="-128"/>
              </a:rPr>
              <a:t>  inorganic  elements required by organisms for normal growth, reproduction, and tissue maintenance.</a:t>
            </a:r>
          </a:p>
          <a:p>
            <a:pPr lvl="1" eaLnBrk="1" hangingPunct="1"/>
            <a:r>
              <a:rPr lang="en-US" sz="3200" smtClean="0">
                <a:ea typeface="ＭＳ Ｐゴシック" pitchFamily="34" charset="-128"/>
              </a:rPr>
              <a:t>For example: calcium, iron, potassium, zinc</a:t>
            </a:r>
          </a:p>
          <a:p>
            <a:pPr eaLnBrk="1" hangingPunct="1"/>
            <a:r>
              <a:rPr lang="en-US" b="1" smtClean="0">
                <a:ea typeface="ＭＳ Ｐゴシック" pitchFamily="34" charset="-128"/>
              </a:rPr>
              <a:t>Vitamins: </a:t>
            </a:r>
            <a:r>
              <a:rPr lang="en-US" smtClean="0">
                <a:ea typeface="ＭＳ Ｐゴシック" pitchFamily="34" charset="-128"/>
              </a:rPr>
              <a:t> organic molecules required in small amounts for normal growth, reproduction, and tissue maintenance</a:t>
            </a:r>
          </a:p>
          <a:p>
            <a:pPr eaLnBrk="1" hangingPunct="1"/>
            <a:endParaRPr lang="en-US" smtClean="0">
              <a:ea typeface="ＭＳ Ｐゴシック" pitchFamily="34" charset="-128"/>
            </a:endParaRPr>
          </a:p>
          <a:p>
            <a:pPr eaLnBrk="1" hangingPunct="1"/>
            <a:r>
              <a:rPr lang="en-US" smtClean="0">
                <a:ea typeface="ＭＳ Ｐゴシック" pitchFamily="34" charset="-128"/>
              </a:rPr>
              <a:t>Play structural and functional roles in the body</a:t>
            </a:r>
          </a:p>
          <a:p>
            <a:pPr eaLnBrk="1" hangingPunct="1"/>
            <a:endParaRPr lang="en-US" sz="2800" smtClean="0">
              <a:ea typeface="ＭＳ Ｐゴシック" pitchFamily="34" charset="-128"/>
            </a:endParaRPr>
          </a:p>
          <a:p>
            <a:pPr lvl="1" eaLnBrk="1" hangingPunct="1"/>
            <a:endParaRPr lang="en-US" sz="2400" smtClean="0">
              <a:ea typeface="ＭＳ Ｐゴシック" pitchFamily="34" charset="-128"/>
            </a:endParaRPr>
          </a:p>
          <a:p>
            <a:pPr lvl="1" eaLnBrk="1" hangingPunct="1"/>
            <a:endParaRPr lang="en-US" sz="2400" smtClean="0">
              <a:ea typeface="ＭＳ Ｐゴシック" pitchFamily="34" charset="-128"/>
            </a:endParaRPr>
          </a:p>
          <a:p>
            <a:endParaRPr lang="en-US" sz="2800" b="1" smtClean="0">
              <a:ea typeface="ＭＳ Ｐゴシック" pitchFamily="34" charset="-128"/>
            </a:endParaRPr>
          </a:p>
        </p:txBody>
      </p:sp>
    </p:spTree>
    <p:extLst>
      <p:ext uri="{BB962C8B-B14F-4D97-AF65-F5344CB8AC3E}">
        <p14:creationId xmlns:p14="http://schemas.microsoft.com/office/powerpoint/2010/main" val="3140420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Micronutrients</a:t>
            </a:r>
          </a:p>
        </p:txBody>
      </p:sp>
      <p:pic>
        <p:nvPicPr>
          <p:cNvPr id="43011" name="Picture 5" descr="D:\User Data\Desktop\infographic_04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1219200"/>
            <a:ext cx="6016625"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347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smtClean="0">
                <a:ea typeface="ＭＳ Ｐゴシック" pitchFamily="34" charset="-128"/>
              </a:rPr>
              <a:t>Essential nutrients</a:t>
            </a:r>
          </a:p>
        </p:txBody>
      </p:sp>
      <p:sp>
        <p:nvSpPr>
          <p:cNvPr id="41986" name="Content Placeholder 2"/>
          <p:cNvSpPr>
            <a:spLocks noGrp="1"/>
          </p:cNvSpPr>
          <p:nvPr>
            <p:ph idx="1"/>
          </p:nvPr>
        </p:nvSpPr>
        <p:spPr/>
        <p:txBody>
          <a:bodyPr/>
          <a:lstStyle/>
          <a:p>
            <a:pPr eaLnBrk="1" hangingPunct="1">
              <a:buFont typeface="Arial" charset="0"/>
              <a:buChar char="•"/>
              <a:defRPr/>
            </a:pPr>
            <a:r>
              <a:rPr lang="en-US" dirty="0" smtClean="0"/>
              <a:t>Cells cannot synthesize them</a:t>
            </a:r>
          </a:p>
          <a:p>
            <a:pPr eaLnBrk="1" hangingPunct="1">
              <a:buFont typeface="Arial" charset="0"/>
              <a:buChar char="•"/>
              <a:defRPr/>
            </a:pPr>
            <a:endParaRPr lang="en-US" dirty="0" smtClean="0"/>
          </a:p>
          <a:p>
            <a:pPr eaLnBrk="1" hangingPunct="1">
              <a:buFont typeface="Arial" charset="0"/>
              <a:buChar char="•"/>
              <a:defRPr/>
            </a:pPr>
            <a:r>
              <a:rPr lang="en-US" dirty="0" smtClean="0"/>
              <a:t>Nutrients that must be obtained through diet</a:t>
            </a:r>
          </a:p>
          <a:p>
            <a:pPr eaLnBrk="1" hangingPunct="1">
              <a:buFont typeface="Arial" charset="0"/>
              <a:buChar char="•"/>
              <a:defRPr/>
            </a:pPr>
            <a:endParaRPr lang="en-US" dirty="0" smtClean="0"/>
          </a:p>
          <a:p>
            <a:pPr marL="0" indent="0" eaLnBrk="1" hangingPunct="1">
              <a:defRPr/>
            </a:pPr>
            <a:r>
              <a:rPr lang="en-US" dirty="0" smtClean="0"/>
              <a:t>  Essential amino acids</a:t>
            </a:r>
          </a:p>
          <a:p>
            <a:pPr lvl="1" eaLnBrk="1" hangingPunct="1">
              <a:buFont typeface="Arial" charset="0"/>
              <a:buChar char="–"/>
              <a:defRPr/>
            </a:pPr>
            <a:r>
              <a:rPr lang="en-US" dirty="0" smtClean="0"/>
              <a:t>20 amino acids used to build proteins</a:t>
            </a:r>
          </a:p>
          <a:p>
            <a:pPr lvl="1" eaLnBrk="1" hangingPunct="1">
              <a:buFont typeface="Arial" charset="0"/>
              <a:buChar char="–"/>
              <a:defRPr/>
            </a:pPr>
            <a:r>
              <a:rPr lang="en-US" dirty="0" smtClean="0"/>
              <a:t>Nine cannot be synthesized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ea typeface="ＭＳ Ｐゴシック" pitchFamily="34" charset="-128"/>
              </a:rPr>
              <a:t>Driving Questions</a:t>
            </a:r>
          </a:p>
        </p:txBody>
      </p:sp>
      <p:sp>
        <p:nvSpPr>
          <p:cNvPr id="16387" name="Content Placeholder 2"/>
          <p:cNvSpPr>
            <a:spLocks noGrp="1"/>
          </p:cNvSpPr>
          <p:nvPr>
            <p:ph idx="1"/>
          </p:nvPr>
        </p:nvSpPr>
        <p:spPr/>
        <p:txBody>
          <a:bodyPr/>
          <a:lstStyle/>
          <a:p>
            <a:pPr marL="514350" indent="-514350">
              <a:buFont typeface="Calibri" pitchFamily="34" charset="0"/>
              <a:buAutoNum type="arabicPeriod"/>
            </a:pPr>
            <a:r>
              <a:rPr lang="en-US" dirty="0">
                <a:solidFill>
                  <a:srgbClr val="FF0000"/>
                </a:solidFill>
                <a:ea typeface="ＭＳ Ｐゴシック" pitchFamily="34" charset="-128"/>
              </a:rPr>
              <a:t>What are enzymes, and how do they work?</a:t>
            </a:r>
          </a:p>
          <a:p>
            <a:pPr marL="514350" indent="-514350">
              <a:buFont typeface="Calibri" pitchFamily="34" charset="0"/>
              <a:buAutoNum type="arabicPeriod"/>
            </a:pPr>
            <a:r>
              <a:rPr lang="en-US" sz="2000" dirty="0" smtClean="0">
                <a:ea typeface="ＭＳ Ｐゴシック" pitchFamily="34" charset="-128"/>
              </a:rPr>
              <a:t>What are the macronutrients and micronutrients provided by food?</a:t>
            </a:r>
          </a:p>
          <a:p>
            <a:pPr marL="514350" indent="-514350">
              <a:buFont typeface="Calibri" pitchFamily="34" charset="0"/>
              <a:buAutoNum type="arabicPeriod"/>
            </a:pPr>
            <a:r>
              <a:rPr lang="en-US" sz="2000" dirty="0" smtClean="0">
                <a:ea typeface="ＭＳ Ｐゴシック" pitchFamily="34" charset="-128"/>
              </a:rPr>
              <a:t>What are essential nutrients?</a:t>
            </a:r>
          </a:p>
          <a:p>
            <a:pPr marL="514350" indent="-514350">
              <a:buFont typeface="Calibri" pitchFamily="34" charset="0"/>
              <a:buAutoNum type="arabicPeriod"/>
            </a:pPr>
            <a:r>
              <a:rPr lang="en-US" sz="2000" dirty="0" smtClean="0">
                <a:ea typeface="ＭＳ Ｐゴシック" pitchFamily="34" charset="-128"/>
              </a:rPr>
              <a:t>What are the consequences of a diet lacking sufficient nutrients?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Speed of metabolism</a:t>
            </a:r>
          </a:p>
        </p:txBody>
      </p:sp>
      <p:sp>
        <p:nvSpPr>
          <p:cNvPr id="16386" name="Content Placeholder 2"/>
          <p:cNvSpPr>
            <a:spLocks noGrp="1"/>
          </p:cNvSpPr>
          <p:nvPr>
            <p:ph idx="1"/>
          </p:nvPr>
        </p:nvSpPr>
        <p:spPr/>
        <p:txBody>
          <a:bodyPr/>
          <a:lstStyle/>
          <a:p>
            <a:pPr eaLnBrk="1" hangingPunct="1"/>
            <a:r>
              <a:rPr lang="en-US" dirty="0" smtClean="0"/>
              <a:t>highest in youth</a:t>
            </a:r>
          </a:p>
          <a:p>
            <a:pPr eaLnBrk="1" hangingPunct="1"/>
            <a:endParaRPr lang="en-US" dirty="0" smtClean="0"/>
          </a:p>
          <a:p>
            <a:pPr eaLnBrk="1" hangingPunct="1"/>
            <a:r>
              <a:rPr lang="en-US" dirty="0" smtClean="0"/>
              <a:t>metabolic rate (RMR) depends on height and weight, muscle mass, age, and sex</a:t>
            </a:r>
          </a:p>
        </p:txBody>
      </p:sp>
    </p:spTree>
    <p:extLst>
      <p:ext uri="{BB962C8B-B14F-4D97-AF65-F5344CB8AC3E}">
        <p14:creationId xmlns:p14="http://schemas.microsoft.com/office/powerpoint/2010/main" val="716958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b="1" dirty="0" smtClean="0">
                <a:ea typeface="ＭＳ Ｐゴシック" pitchFamily="34" charset="-128"/>
              </a:rPr>
              <a:t>Why does lack of food lead to malnutrition?</a:t>
            </a:r>
          </a:p>
        </p:txBody>
      </p:sp>
      <p:sp>
        <p:nvSpPr>
          <p:cNvPr id="21507" name="Content Placeholder 2"/>
          <p:cNvSpPr>
            <a:spLocks noGrp="1"/>
          </p:cNvSpPr>
          <p:nvPr>
            <p:ph idx="1"/>
          </p:nvPr>
        </p:nvSpPr>
        <p:spPr/>
        <p:txBody>
          <a:bodyPr/>
          <a:lstStyle/>
          <a:p>
            <a:r>
              <a:rPr lang="en-US" smtClean="0">
                <a:ea typeface="ＭＳ Ｐゴシック" pitchFamily="34" charset="-128"/>
              </a:rPr>
              <a:t>Food contains </a:t>
            </a:r>
            <a:r>
              <a:rPr lang="en-US" b="1" smtClean="0">
                <a:ea typeface="ＭＳ Ｐゴシック" pitchFamily="34" charset="-128"/>
              </a:rPr>
              <a:t>nutrients</a:t>
            </a:r>
          </a:p>
          <a:p>
            <a:r>
              <a:rPr lang="en-US" b="1" smtClean="0">
                <a:ea typeface="ＭＳ Ｐゴシック" pitchFamily="34" charset="-128"/>
              </a:rPr>
              <a:t>Nutrients</a:t>
            </a:r>
            <a:endParaRPr lang="en-US" smtClean="0">
              <a:ea typeface="ＭＳ Ｐゴシック" pitchFamily="34" charset="-128"/>
            </a:endParaRPr>
          </a:p>
          <a:p>
            <a:pPr lvl="1"/>
            <a:r>
              <a:rPr lang="en-US" smtClean="0">
                <a:ea typeface="ＭＳ Ｐゴシック" pitchFamily="34" charset="-128"/>
              </a:rPr>
              <a:t>The chemical building blocks our bodies need to live, grow, and repair themselves</a:t>
            </a:r>
          </a:p>
          <a:p>
            <a:pPr lvl="1"/>
            <a:r>
              <a:rPr lang="en-US" smtClean="0">
                <a:ea typeface="ＭＳ Ｐゴシック" pitchFamily="34" charset="-128"/>
              </a:rPr>
              <a:t>Provide energy</a:t>
            </a:r>
          </a:p>
          <a:p>
            <a:r>
              <a:rPr lang="en-US" b="1" smtClean="0">
                <a:ea typeface="ＭＳ Ｐゴシック" pitchFamily="34" charset="-128"/>
              </a:rPr>
              <a:t>Energy</a:t>
            </a:r>
            <a:r>
              <a:rPr lang="en-US" smtClean="0">
                <a:ea typeface="ＭＳ Ｐゴシック" pitchFamily="34" charset="-128"/>
              </a:rPr>
              <a:t> is the ability to do work </a:t>
            </a:r>
          </a:p>
          <a:p>
            <a:pPr lvl="1"/>
            <a:r>
              <a:rPr lang="en-US" smtClean="0">
                <a:ea typeface="ＭＳ Ｐゴシック" pitchFamily="34" charset="-128"/>
              </a:rPr>
              <a:t>Powers our activities</a:t>
            </a:r>
          </a:p>
          <a:p>
            <a:pPr lvl="1"/>
            <a:r>
              <a:rPr lang="en-US" smtClean="0">
                <a:ea typeface="ＭＳ Ｐゴシック" pitchFamily="34" charset="-128"/>
              </a:rPr>
              <a:t>Helps build complex muscles</a:t>
            </a:r>
            <a:endParaRPr lang="en-US" b="1" smtClean="0">
              <a:ea typeface="ＭＳ Ｐゴシック" pitchFamily="34" charset="-128"/>
            </a:endParaRPr>
          </a:p>
          <a:p>
            <a:pPr lvl="1"/>
            <a:endParaRPr lang="en-US" smtClean="0">
              <a:ea typeface="ＭＳ Ｐゴシック" pitchFamily="34" charset="-128"/>
            </a:endParaRPr>
          </a:p>
        </p:txBody>
      </p:sp>
      <p:pic>
        <p:nvPicPr>
          <p:cNvPr id="4" name="Picture 2" descr="figure_08_03"/>
          <p:cNvPicPr>
            <a:picLocks noChangeAspect="1" noChangeArrowheads="1"/>
          </p:cNvPicPr>
          <p:nvPr/>
        </p:nvPicPr>
        <p:blipFill>
          <a:blip r:embed="rId2"/>
          <a:srcRect/>
          <a:stretch>
            <a:fillRect/>
          </a:stretch>
        </p:blipFill>
        <p:spPr bwMode="auto">
          <a:xfrm>
            <a:off x="5715000" y="846138"/>
            <a:ext cx="2301241" cy="19074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table_08_01"/>
          <p:cNvPicPr>
            <a:picLocks noChangeAspect="1" noChangeArrowheads="1"/>
          </p:cNvPicPr>
          <p:nvPr/>
        </p:nvPicPr>
        <p:blipFill>
          <a:blip r:embed="rId3"/>
          <a:srcRect/>
          <a:stretch>
            <a:fillRect/>
          </a:stretch>
        </p:blipFill>
        <p:spPr bwMode="auto">
          <a:xfrm>
            <a:off x="1828800" y="215900"/>
            <a:ext cx="5491163" cy="6435725"/>
          </a:xfrm>
          <a:prstGeom prst="rect">
            <a:avLst/>
          </a:prstGeom>
          <a:noFill/>
          <a:ln w="9525">
            <a:noFill/>
            <a:miter lim="800000"/>
            <a:headEnd/>
            <a:tailEnd/>
          </a:ln>
          <a:effectLst/>
        </p:spPr>
      </p:pic>
    </p:spTree>
    <p:extLst>
      <p:ext uri="{BB962C8B-B14F-4D97-AF65-F5344CB8AC3E}">
        <p14:creationId xmlns:p14="http://schemas.microsoft.com/office/powerpoint/2010/main" val="766773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3810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0" y="2931072"/>
            <a:ext cx="4722812" cy="2209800"/>
          </a:xfrm>
        </p:spPr>
        <p:txBody>
          <a:bodyPr rtlCol="0">
            <a:normAutofit/>
          </a:bodyPr>
          <a:lstStyle/>
          <a:p>
            <a:pPr eaLnBrk="1" fontAlgn="auto" hangingPunct="1">
              <a:lnSpc>
                <a:spcPct val="90000"/>
              </a:lnSpc>
              <a:spcAft>
                <a:spcPts val="0"/>
              </a:spcAft>
              <a:defRPr/>
            </a:pPr>
            <a:r>
              <a:rPr lang="en-US" sz="2800" b="1" dirty="0" smtClean="0"/>
              <a:t>CHAPTER 8</a:t>
            </a:r>
            <a:endParaRPr lang="en-US" sz="2800" dirty="0" smtClean="0"/>
          </a:p>
          <a:p>
            <a:pPr eaLnBrk="1" fontAlgn="auto" hangingPunct="1">
              <a:lnSpc>
                <a:spcPct val="90000"/>
              </a:lnSpc>
              <a:spcAft>
                <a:spcPts val="0"/>
              </a:spcAft>
              <a:defRPr/>
            </a:pPr>
            <a:r>
              <a:rPr lang="en-US" sz="2800" dirty="0" smtClean="0"/>
              <a:t>Energy, Metabolism,</a:t>
            </a:r>
          </a:p>
          <a:p>
            <a:pPr eaLnBrk="1" fontAlgn="auto" hangingPunct="1">
              <a:lnSpc>
                <a:spcPct val="90000"/>
              </a:lnSpc>
              <a:spcAft>
                <a:spcPts val="0"/>
              </a:spcAft>
              <a:defRPr/>
            </a:pPr>
            <a:r>
              <a:rPr lang="en-US" sz="2800" dirty="0" smtClean="0"/>
              <a:t>And Enzymes</a:t>
            </a:r>
            <a:endParaRPr lang="en-US" sz="2800" dirty="0"/>
          </a:p>
        </p:txBody>
      </p:sp>
      <p:pic>
        <p:nvPicPr>
          <p:cNvPr id="1026" name="Picture 2" descr="http://iws.collin.edu/biopage/faculty/mcculloch/1406/outlines/chapter%206/6-14.jpg"/>
          <p:cNvPicPr>
            <a:picLocks noChangeAspect="1" noChangeArrowheads="1"/>
          </p:cNvPicPr>
          <p:nvPr/>
        </p:nvPicPr>
        <p:blipFill rotWithShape="1">
          <a:blip r:embed="rId3">
            <a:extLst>
              <a:ext uri="{28A0092B-C50C-407E-A947-70E740481C1C}">
                <a14:useLocalDpi xmlns:a14="http://schemas.microsoft.com/office/drawing/2010/main" val="0"/>
              </a:ext>
            </a:extLst>
          </a:blip>
          <a:srcRect l="1588" t="14652" r="1489" b="13680"/>
          <a:stretch/>
        </p:blipFill>
        <p:spPr bwMode="auto">
          <a:xfrm>
            <a:off x="4038600" y="2362200"/>
            <a:ext cx="4648201" cy="257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54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228600"/>
            <a:ext cx="8229600" cy="1524000"/>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558800" y="1524000"/>
            <a:ext cx="8229600" cy="5105400"/>
          </a:xfrm>
        </p:spPr>
        <p:txBody>
          <a:bodyPr rIns="132080"/>
          <a:lstStyle/>
          <a:p>
            <a:pPr marL="649288" indent="-649288" eaLnBrk="1" hangingPunct="1">
              <a:lnSpc>
                <a:spcPct val="90000"/>
              </a:lnSpc>
              <a:buFont typeface="Wingdings" pitchFamily="1" charset="2"/>
              <a:buNone/>
            </a:pPr>
            <a:r>
              <a:rPr lang="en-US" sz="2800" dirty="0" smtClean="0"/>
              <a:t>Which type of reactions cut large molecules apart and release energy?</a:t>
            </a:r>
            <a:endParaRPr lang="en-US" sz="2800" dirty="0"/>
          </a:p>
          <a:p>
            <a:pPr marL="649288" indent="-649288" eaLnBrk="1" hangingPunct="1">
              <a:lnSpc>
                <a:spcPct val="90000"/>
              </a:lnSpc>
              <a:buFont typeface="Wingdings" pitchFamily="1" charset="2"/>
              <a:buNone/>
            </a:pPr>
            <a:endParaRPr lang="en-US" sz="2800" dirty="0"/>
          </a:p>
          <a:p>
            <a:pPr marL="649288" indent="-649288" eaLnBrk="1" hangingPunct="1">
              <a:lnSpc>
                <a:spcPct val="90000"/>
              </a:lnSpc>
              <a:buSzPct val="99000"/>
              <a:buFont typeface="Wingdings" pitchFamily="1" charset="2"/>
              <a:buAutoNum type="alphaUcPeriod"/>
            </a:pPr>
            <a:r>
              <a:rPr lang="en-US" sz="2800" dirty="0" smtClean="0"/>
              <a:t>catabolic </a:t>
            </a:r>
            <a:endParaRPr lang="en-US" sz="2800" dirty="0"/>
          </a:p>
          <a:p>
            <a:pPr marL="649288" indent="-649288" eaLnBrk="1" hangingPunct="1">
              <a:lnSpc>
                <a:spcPct val="90000"/>
              </a:lnSpc>
              <a:buSzPct val="99000"/>
              <a:buFont typeface="Wingdings" pitchFamily="1" charset="2"/>
              <a:buAutoNum type="alphaUcPeriod"/>
            </a:pPr>
            <a:r>
              <a:rPr lang="en-US" sz="2800" dirty="0" smtClean="0"/>
              <a:t>anabolic</a:t>
            </a:r>
            <a:endParaRPr lang="en-US" sz="2800" dirty="0"/>
          </a:p>
          <a:p>
            <a:pPr marL="649288" indent="-649288" eaLnBrk="1" hangingPunct="1">
              <a:lnSpc>
                <a:spcPct val="90000"/>
              </a:lnSpc>
              <a:buSzPct val="99000"/>
              <a:buFont typeface="Wingdings" pitchFamily="1" charset="2"/>
              <a:buAutoNum type="alphaUcPeriod"/>
            </a:pPr>
            <a:r>
              <a:rPr lang="en-US" sz="2800" dirty="0" smtClean="0"/>
              <a:t>Neither answer is correct, since they both require energy</a:t>
            </a:r>
            <a:endParaRPr lang="en-US" sz="2800" dirty="0"/>
          </a:p>
        </p:txBody>
      </p:sp>
    </p:spTree>
    <p:extLst>
      <p:ext uri="{BB962C8B-B14F-4D97-AF65-F5344CB8AC3E}">
        <p14:creationId xmlns:p14="http://schemas.microsoft.com/office/powerpoint/2010/main" val="17625202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228600"/>
            <a:ext cx="8229600" cy="1524000"/>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558800" y="1524000"/>
            <a:ext cx="8229600" cy="5105400"/>
          </a:xfrm>
        </p:spPr>
        <p:txBody>
          <a:bodyPr rIns="132080"/>
          <a:lstStyle/>
          <a:p>
            <a:pPr marL="649288" indent="-649288" eaLnBrk="1" hangingPunct="1">
              <a:lnSpc>
                <a:spcPct val="90000"/>
              </a:lnSpc>
              <a:buFont typeface="Wingdings" pitchFamily="1" charset="2"/>
              <a:buNone/>
            </a:pPr>
            <a:r>
              <a:rPr lang="en-US" sz="2800" dirty="0" smtClean="0"/>
              <a:t>Which type of reaction </a:t>
            </a:r>
            <a:r>
              <a:rPr lang="en-US" sz="2800" b="1" i="1" dirty="0" smtClean="0"/>
              <a:t>IN CELLS </a:t>
            </a:r>
            <a:r>
              <a:rPr lang="en-US" sz="2800" dirty="0" smtClean="0"/>
              <a:t>uses enzymes?</a:t>
            </a:r>
            <a:endParaRPr lang="en-US" sz="2800" dirty="0"/>
          </a:p>
          <a:p>
            <a:pPr marL="649288" indent="-649288" eaLnBrk="1" hangingPunct="1">
              <a:lnSpc>
                <a:spcPct val="90000"/>
              </a:lnSpc>
              <a:buFont typeface="Wingdings" pitchFamily="1" charset="2"/>
              <a:buNone/>
            </a:pPr>
            <a:endParaRPr lang="en-US" sz="2800" dirty="0"/>
          </a:p>
          <a:p>
            <a:pPr marL="649288" indent="-649288" eaLnBrk="1" hangingPunct="1">
              <a:lnSpc>
                <a:spcPct val="90000"/>
              </a:lnSpc>
              <a:buSzPct val="99000"/>
              <a:buFont typeface="Wingdings" pitchFamily="1" charset="2"/>
              <a:buAutoNum type="alphaUcPeriod"/>
            </a:pPr>
            <a:r>
              <a:rPr lang="en-US" sz="2800" dirty="0" err="1" smtClean="0"/>
              <a:t>catbolic</a:t>
            </a:r>
            <a:r>
              <a:rPr lang="en-US" sz="2800" dirty="0" smtClean="0"/>
              <a:t>. </a:t>
            </a:r>
            <a:endParaRPr lang="en-US" sz="2800" dirty="0"/>
          </a:p>
          <a:p>
            <a:pPr marL="649288" indent="-649288" eaLnBrk="1" hangingPunct="1">
              <a:lnSpc>
                <a:spcPct val="90000"/>
              </a:lnSpc>
              <a:buSzPct val="99000"/>
              <a:buFont typeface="Wingdings" pitchFamily="1" charset="2"/>
              <a:buAutoNum type="alphaUcPeriod"/>
            </a:pPr>
            <a:r>
              <a:rPr lang="en-US" sz="2800" dirty="0" smtClean="0"/>
              <a:t>anabolic.</a:t>
            </a:r>
            <a:endParaRPr lang="en-US" sz="2800" dirty="0"/>
          </a:p>
          <a:p>
            <a:pPr marL="649288" indent="-649288" eaLnBrk="1" hangingPunct="1">
              <a:lnSpc>
                <a:spcPct val="90000"/>
              </a:lnSpc>
              <a:buSzPct val="99000"/>
              <a:buFont typeface="Wingdings" pitchFamily="1" charset="2"/>
              <a:buAutoNum type="alphaUcPeriod"/>
            </a:pPr>
            <a:r>
              <a:rPr lang="en-US" sz="2800" dirty="0" smtClean="0"/>
              <a:t>both.</a:t>
            </a:r>
          </a:p>
          <a:p>
            <a:pPr marL="649288" indent="-649288" eaLnBrk="1" hangingPunct="1">
              <a:lnSpc>
                <a:spcPct val="90000"/>
              </a:lnSpc>
              <a:buSzPct val="99000"/>
              <a:buFont typeface="Wingdings" pitchFamily="1" charset="2"/>
              <a:buAutoNum type="alphaUcPeriod"/>
            </a:pPr>
            <a:r>
              <a:rPr lang="en-US" sz="2800" dirty="0" smtClean="0"/>
              <a:t>Neither.</a:t>
            </a:r>
            <a:endParaRPr lang="en-US" sz="2800" dirty="0"/>
          </a:p>
        </p:txBody>
      </p:sp>
    </p:spTree>
    <p:extLst>
      <p:ext uri="{BB962C8B-B14F-4D97-AF65-F5344CB8AC3E}">
        <p14:creationId xmlns:p14="http://schemas.microsoft.com/office/powerpoint/2010/main" val="37103198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228600"/>
            <a:ext cx="8229600" cy="1524000"/>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558800" y="1524000"/>
            <a:ext cx="8229600" cy="5105400"/>
          </a:xfrm>
        </p:spPr>
        <p:txBody>
          <a:bodyPr rIns="132080"/>
          <a:lstStyle/>
          <a:p>
            <a:pPr marL="649288" indent="-649288" eaLnBrk="1" hangingPunct="1">
              <a:lnSpc>
                <a:spcPct val="90000"/>
              </a:lnSpc>
              <a:buFont typeface="Wingdings" pitchFamily="1" charset="2"/>
              <a:buNone/>
            </a:pPr>
            <a:r>
              <a:rPr lang="en-US" sz="2800" dirty="0" smtClean="0"/>
              <a:t>How do enzymes speed up reactions?</a:t>
            </a:r>
            <a:endParaRPr lang="en-US" sz="2800" dirty="0"/>
          </a:p>
          <a:p>
            <a:pPr marL="649288" indent="-649288" eaLnBrk="1" hangingPunct="1">
              <a:lnSpc>
                <a:spcPct val="90000"/>
              </a:lnSpc>
              <a:buFont typeface="Wingdings" pitchFamily="1" charset="2"/>
              <a:buNone/>
            </a:pPr>
            <a:endParaRPr lang="en-US" sz="2800" dirty="0"/>
          </a:p>
          <a:p>
            <a:pPr marL="649288" indent="-649288" eaLnBrk="1" hangingPunct="1">
              <a:lnSpc>
                <a:spcPct val="90000"/>
              </a:lnSpc>
              <a:buSzPct val="99000"/>
              <a:buFont typeface="Wingdings" pitchFamily="1" charset="2"/>
              <a:buAutoNum type="alphaUcPeriod"/>
            </a:pPr>
            <a:r>
              <a:rPr lang="en-US" sz="2800" dirty="0" smtClean="0"/>
              <a:t>They raise the activation energy. </a:t>
            </a:r>
            <a:endParaRPr lang="en-US" sz="2800" dirty="0"/>
          </a:p>
          <a:p>
            <a:pPr marL="649288" indent="-649288" eaLnBrk="1" hangingPunct="1">
              <a:lnSpc>
                <a:spcPct val="90000"/>
              </a:lnSpc>
              <a:buSzPct val="99000"/>
              <a:buFont typeface="Wingdings" pitchFamily="1" charset="2"/>
              <a:buAutoNum type="alphaUcPeriod"/>
            </a:pPr>
            <a:r>
              <a:rPr lang="en-US" sz="2800" dirty="0" smtClean="0"/>
              <a:t>They lower the activation energy.</a:t>
            </a:r>
            <a:endParaRPr lang="en-US" sz="2800" dirty="0"/>
          </a:p>
          <a:p>
            <a:pPr marL="649288" indent="-649288" eaLnBrk="1" hangingPunct="1">
              <a:lnSpc>
                <a:spcPct val="90000"/>
              </a:lnSpc>
              <a:buSzPct val="99000"/>
              <a:buFont typeface="Wingdings" pitchFamily="1" charset="2"/>
              <a:buAutoNum type="alphaUcPeriod"/>
            </a:pPr>
            <a:r>
              <a:rPr lang="en-US" sz="2800" dirty="0" smtClean="0"/>
              <a:t>They speed up the movement of molecules in a solution.</a:t>
            </a:r>
          </a:p>
          <a:p>
            <a:pPr marL="649288" indent="-649288" eaLnBrk="1" hangingPunct="1">
              <a:lnSpc>
                <a:spcPct val="90000"/>
              </a:lnSpc>
              <a:buSzPct val="99000"/>
              <a:buFont typeface="Wingdings" pitchFamily="1" charset="2"/>
              <a:buAutoNum type="alphaUcPeriod"/>
            </a:pPr>
            <a:r>
              <a:rPr lang="en-US" sz="2800" dirty="0"/>
              <a:t>They </a:t>
            </a:r>
            <a:r>
              <a:rPr lang="en-US" sz="2800" dirty="0" smtClean="0"/>
              <a:t>slow down the </a:t>
            </a:r>
            <a:r>
              <a:rPr lang="en-US" sz="2800" dirty="0"/>
              <a:t>movement of molecules in a solution.</a:t>
            </a:r>
          </a:p>
          <a:p>
            <a:pPr marL="649288" indent="-649288" eaLnBrk="1" hangingPunct="1">
              <a:lnSpc>
                <a:spcPct val="90000"/>
              </a:lnSpc>
              <a:buSzPct val="99000"/>
              <a:buFont typeface="Wingdings" pitchFamily="1" charset="2"/>
              <a:buAutoNum type="alphaUcPeriod"/>
            </a:pPr>
            <a:endParaRPr lang="en-US" sz="2800" dirty="0"/>
          </a:p>
        </p:txBody>
      </p:sp>
    </p:spTree>
    <p:extLst>
      <p:ext uri="{BB962C8B-B14F-4D97-AF65-F5344CB8AC3E}">
        <p14:creationId xmlns:p14="http://schemas.microsoft.com/office/powerpoint/2010/main" val="105723277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228600"/>
            <a:ext cx="8229600" cy="1524000"/>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558800" y="1524000"/>
            <a:ext cx="8229600" cy="5105400"/>
          </a:xfrm>
        </p:spPr>
        <p:txBody>
          <a:bodyPr rIns="132080"/>
          <a:lstStyle/>
          <a:p>
            <a:pPr marL="649288" indent="-649288" eaLnBrk="1" hangingPunct="1">
              <a:lnSpc>
                <a:spcPct val="90000"/>
              </a:lnSpc>
              <a:buFont typeface="Wingdings" pitchFamily="1" charset="2"/>
              <a:buNone/>
            </a:pPr>
            <a:r>
              <a:rPr lang="en-US" sz="2800" dirty="0" smtClean="0"/>
              <a:t>Why do enzymes denature in pH that is higher or lower than normal?</a:t>
            </a:r>
            <a:endParaRPr lang="en-US" sz="2800" dirty="0"/>
          </a:p>
          <a:p>
            <a:pPr marL="649288" indent="-649288" eaLnBrk="1" hangingPunct="1">
              <a:lnSpc>
                <a:spcPct val="90000"/>
              </a:lnSpc>
              <a:buFont typeface="Wingdings" pitchFamily="1" charset="2"/>
              <a:buNone/>
            </a:pPr>
            <a:endParaRPr lang="en-US" sz="2800" dirty="0"/>
          </a:p>
          <a:p>
            <a:pPr marL="649288" indent="-649288" eaLnBrk="1" hangingPunct="1">
              <a:lnSpc>
                <a:spcPct val="90000"/>
              </a:lnSpc>
              <a:buSzPct val="99000"/>
              <a:buFont typeface="Wingdings" pitchFamily="1" charset="2"/>
              <a:buAutoNum type="alphaUcPeriod"/>
            </a:pPr>
            <a:r>
              <a:rPr lang="en-US" sz="2800" dirty="0" smtClean="0"/>
              <a:t>They change shape when their hydrogen bond break. </a:t>
            </a:r>
            <a:endParaRPr lang="en-US" sz="2800" dirty="0"/>
          </a:p>
          <a:p>
            <a:pPr marL="649288" indent="-649288" eaLnBrk="1" hangingPunct="1">
              <a:lnSpc>
                <a:spcPct val="90000"/>
              </a:lnSpc>
              <a:buSzPct val="99000"/>
              <a:buFont typeface="Wingdings" pitchFamily="1" charset="2"/>
              <a:buAutoNum type="alphaUcPeriod"/>
            </a:pPr>
            <a:r>
              <a:rPr lang="en-US" sz="2800" dirty="0" smtClean="0"/>
              <a:t>They move faster than normal.</a:t>
            </a:r>
            <a:endParaRPr lang="en-US" sz="2800" dirty="0"/>
          </a:p>
          <a:p>
            <a:pPr marL="649288" indent="-649288" eaLnBrk="1" hangingPunct="1">
              <a:lnSpc>
                <a:spcPct val="90000"/>
              </a:lnSpc>
              <a:buSzPct val="99000"/>
              <a:buFont typeface="Wingdings" pitchFamily="1" charset="2"/>
              <a:buAutoNum type="alphaUcPeriod"/>
            </a:pPr>
            <a:r>
              <a:rPr lang="en-US" sz="2800" dirty="0" smtClean="0"/>
              <a:t>They move slower than normal.</a:t>
            </a:r>
          </a:p>
          <a:p>
            <a:pPr marL="649288" indent="-649288" eaLnBrk="1" hangingPunct="1">
              <a:lnSpc>
                <a:spcPct val="90000"/>
              </a:lnSpc>
              <a:buSzPct val="99000"/>
              <a:buFont typeface="Wingdings" pitchFamily="1" charset="2"/>
              <a:buAutoNum type="alphaUcPeriod"/>
            </a:pPr>
            <a:r>
              <a:rPr lang="en-US" sz="2800" dirty="0" smtClean="0"/>
              <a:t>Extreme conditions destroy their substrate.</a:t>
            </a:r>
            <a:endParaRPr lang="en-US" sz="2800" dirty="0"/>
          </a:p>
          <a:p>
            <a:pPr marL="649288" indent="-649288" eaLnBrk="1" hangingPunct="1">
              <a:lnSpc>
                <a:spcPct val="90000"/>
              </a:lnSpc>
              <a:buSzPct val="99000"/>
              <a:buFont typeface="Wingdings" pitchFamily="1" charset="2"/>
              <a:buAutoNum type="alphaUcPeriod"/>
            </a:pPr>
            <a:endParaRPr lang="en-US" sz="2800" dirty="0"/>
          </a:p>
        </p:txBody>
      </p:sp>
    </p:spTree>
    <p:extLst>
      <p:ext uri="{BB962C8B-B14F-4D97-AF65-F5344CB8AC3E}">
        <p14:creationId xmlns:p14="http://schemas.microsoft.com/office/powerpoint/2010/main" val="63682595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228600"/>
            <a:ext cx="8229600" cy="1524000"/>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558800" y="1524000"/>
            <a:ext cx="8229600" cy="5105400"/>
          </a:xfrm>
        </p:spPr>
        <p:txBody>
          <a:bodyPr rIns="132080"/>
          <a:lstStyle/>
          <a:p>
            <a:pPr marL="649288" indent="-649288" eaLnBrk="1" hangingPunct="1">
              <a:lnSpc>
                <a:spcPct val="90000"/>
              </a:lnSpc>
              <a:buFont typeface="Wingdings" pitchFamily="1" charset="2"/>
              <a:buNone/>
            </a:pPr>
            <a:r>
              <a:rPr lang="en-US" sz="2800" dirty="0"/>
              <a:t>Why are high fevers dangerous and</a:t>
            </a:r>
          </a:p>
          <a:p>
            <a:pPr marL="649288" indent="-649288" eaLnBrk="1" hangingPunct="1">
              <a:lnSpc>
                <a:spcPct val="90000"/>
              </a:lnSpc>
              <a:buFont typeface="Wingdings" pitchFamily="1" charset="2"/>
              <a:buNone/>
            </a:pPr>
            <a:r>
              <a:rPr lang="en-US" sz="2800" dirty="0"/>
              <a:t>sometimes life‑threatening?</a:t>
            </a:r>
          </a:p>
          <a:p>
            <a:pPr marL="649288" indent="-649288" eaLnBrk="1" hangingPunct="1">
              <a:lnSpc>
                <a:spcPct val="90000"/>
              </a:lnSpc>
              <a:buFont typeface="Wingdings" pitchFamily="1" charset="2"/>
              <a:buNone/>
            </a:pPr>
            <a:endParaRPr lang="en-US" sz="2800" dirty="0"/>
          </a:p>
          <a:p>
            <a:pPr marL="649288" indent="-649288" eaLnBrk="1" hangingPunct="1">
              <a:lnSpc>
                <a:spcPct val="90000"/>
              </a:lnSpc>
              <a:buSzPct val="99000"/>
              <a:buFont typeface="Wingdings" pitchFamily="1" charset="2"/>
              <a:buAutoNum type="alphaUcPeriod"/>
            </a:pPr>
            <a:r>
              <a:rPr lang="en-US" sz="2800" dirty="0"/>
              <a:t>Molecules move faster at higher temperatures. </a:t>
            </a:r>
          </a:p>
          <a:p>
            <a:pPr marL="649288" indent="-649288" eaLnBrk="1" hangingPunct="1">
              <a:lnSpc>
                <a:spcPct val="90000"/>
              </a:lnSpc>
              <a:buSzPct val="99000"/>
              <a:buFont typeface="Wingdings" pitchFamily="1" charset="2"/>
              <a:buAutoNum type="alphaUcPeriod"/>
            </a:pPr>
            <a:r>
              <a:rPr lang="en-US" sz="2800" dirty="0"/>
              <a:t>Enzymes may change shape at high temperatures.</a:t>
            </a:r>
          </a:p>
          <a:p>
            <a:pPr marL="649288" indent="-649288" eaLnBrk="1" hangingPunct="1">
              <a:lnSpc>
                <a:spcPct val="90000"/>
              </a:lnSpc>
              <a:buSzPct val="99000"/>
              <a:buFont typeface="Wingdings" pitchFamily="1" charset="2"/>
              <a:buAutoNum type="alphaUcPeriod"/>
            </a:pPr>
            <a:r>
              <a:rPr lang="en-US" sz="2800" dirty="0"/>
              <a:t>Invading microbes survive better and reproduce faster at high temperatures.</a:t>
            </a:r>
          </a:p>
        </p:txBody>
      </p:sp>
    </p:spTree>
    <p:extLst>
      <p:ext uri="{BB962C8B-B14F-4D97-AF65-F5344CB8AC3E}">
        <p14:creationId xmlns:p14="http://schemas.microsoft.com/office/powerpoint/2010/main" val="30092861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a:xfrm>
            <a:off x="457200" y="519113"/>
            <a:ext cx="8229600" cy="998537"/>
          </a:xfrm>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524000"/>
            <a:ext cx="7696200" cy="4038600"/>
          </a:xfrm>
        </p:spPr>
        <p:txBody>
          <a:bodyPr rIns="132080"/>
          <a:lstStyle/>
          <a:p>
            <a:pPr marL="649288" indent="-649288" eaLnBrk="1" hangingPunct="1">
              <a:lnSpc>
                <a:spcPct val="90000"/>
              </a:lnSpc>
              <a:buFont typeface="Wingdings" pitchFamily="1" charset="2"/>
              <a:buNone/>
            </a:pPr>
            <a:r>
              <a:rPr lang="en-US"/>
              <a:t>Where a substrate binds to an enzyme is known as the</a:t>
            </a:r>
          </a:p>
          <a:p>
            <a:pPr marL="649288" indent="-649288" eaLnBrk="1" hangingPunct="1">
              <a:lnSpc>
                <a:spcPct val="90000"/>
              </a:lnSpc>
              <a:buSzPct val="99000"/>
              <a:buFont typeface="Wingdings" pitchFamily="1" charset="2"/>
              <a:buAutoNum type="alphaUcPeriod"/>
            </a:pPr>
            <a:r>
              <a:rPr lang="en-US"/>
              <a:t>Active site</a:t>
            </a:r>
          </a:p>
          <a:p>
            <a:pPr marL="649288" indent="-649288" eaLnBrk="1" hangingPunct="1">
              <a:lnSpc>
                <a:spcPct val="90000"/>
              </a:lnSpc>
              <a:buSzPct val="99000"/>
              <a:buFont typeface="Wingdings" pitchFamily="1" charset="2"/>
              <a:buAutoNum type="alphaUcPeriod"/>
            </a:pPr>
            <a:r>
              <a:rPr lang="en-US"/>
              <a:t>Activation energy</a:t>
            </a:r>
          </a:p>
          <a:p>
            <a:pPr marL="649288" indent="-649288" eaLnBrk="1" hangingPunct="1">
              <a:lnSpc>
                <a:spcPct val="90000"/>
              </a:lnSpc>
              <a:buSzPct val="99000"/>
              <a:buFont typeface="Wingdings" pitchFamily="1" charset="2"/>
              <a:buAutoNum type="alphaUcPeriod"/>
            </a:pPr>
            <a:r>
              <a:rPr lang="en-US"/>
              <a:t>Energy transfer site</a:t>
            </a:r>
          </a:p>
        </p:txBody>
      </p:sp>
    </p:spTree>
    <p:extLst>
      <p:ext uri="{BB962C8B-B14F-4D97-AF65-F5344CB8AC3E}">
        <p14:creationId xmlns:p14="http://schemas.microsoft.com/office/powerpoint/2010/main" val="7406737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rtlCol="0">
            <a:normAutofit/>
          </a:bodyPr>
          <a:lstStyle/>
          <a:p>
            <a:pPr eaLnBrk="1" fontAlgn="auto" hangingPunct="1">
              <a:spcAft>
                <a:spcPts val="0"/>
              </a:spcAft>
              <a:defRPr/>
            </a:pPr>
            <a:r>
              <a:rPr lang="en-US" dirty="0" smtClean="0"/>
              <a:t>Energy: the ability to do work</a:t>
            </a:r>
            <a:endParaRPr lang="en-US" dirty="0"/>
          </a:p>
        </p:txBody>
      </p:sp>
      <p:sp>
        <p:nvSpPr>
          <p:cNvPr id="18434" name="Content Placeholder 2"/>
          <p:cNvSpPr>
            <a:spLocks noGrp="1"/>
          </p:cNvSpPr>
          <p:nvPr>
            <p:ph idx="1"/>
          </p:nvPr>
        </p:nvSpPr>
        <p:spPr>
          <a:xfrm>
            <a:off x="600075" y="685800"/>
            <a:ext cx="8229600" cy="4948238"/>
          </a:xfrm>
        </p:spPr>
        <p:txBody>
          <a:bodyPr/>
          <a:lstStyle/>
          <a:p>
            <a:pPr eaLnBrk="1" hangingPunct="1"/>
            <a:r>
              <a:rPr lang="en-US" sz="2800" dirty="0" smtClean="0"/>
              <a:t>Work – cause change in a system</a:t>
            </a:r>
          </a:p>
          <a:p>
            <a:pPr eaLnBrk="1" hangingPunct="1"/>
            <a:r>
              <a:rPr lang="en-US" sz="2800" dirty="0" smtClean="0"/>
              <a:t>Types of Energy</a:t>
            </a:r>
          </a:p>
          <a:p>
            <a:pPr lvl="1" eaLnBrk="1" hangingPunct="1"/>
            <a:r>
              <a:rPr lang="en-US" dirty="0" smtClean="0"/>
              <a:t>Potential energy – energy based on position</a:t>
            </a:r>
          </a:p>
          <a:p>
            <a:pPr lvl="3" eaLnBrk="1" hangingPunct="1">
              <a:buNone/>
            </a:pPr>
            <a:r>
              <a:rPr lang="en-US" dirty="0" smtClean="0"/>
              <a:t>Water behind dam (position of water)</a:t>
            </a:r>
          </a:p>
          <a:p>
            <a:pPr lvl="3" eaLnBrk="1" hangingPunct="1">
              <a:buNone/>
            </a:pPr>
            <a:r>
              <a:rPr lang="en-US" dirty="0" smtClean="0"/>
              <a:t>Chemical energy (position of atoms)</a:t>
            </a:r>
          </a:p>
          <a:p>
            <a:pPr lvl="1" eaLnBrk="1" hangingPunct="1"/>
            <a:r>
              <a:rPr lang="en-US" dirty="0" smtClean="0"/>
              <a:t>Kinetic Energy – energy of motion</a:t>
            </a:r>
          </a:p>
          <a:p>
            <a:pPr lvl="3" eaLnBrk="1" hangingPunct="1">
              <a:buNone/>
            </a:pPr>
            <a:r>
              <a:rPr lang="en-US" dirty="0" smtClean="0"/>
              <a:t>Waterfall – can turn waterwheel</a:t>
            </a:r>
          </a:p>
          <a:p>
            <a:pPr lvl="1" eaLnBrk="1" hangingPunct="1"/>
            <a:endParaRPr lang="en-US" dirty="0" smtClean="0"/>
          </a:p>
        </p:txBody>
      </p:sp>
      <p:pic>
        <p:nvPicPr>
          <p:cNvPr id="4" name="Picture 2" descr="figure_08_01"/>
          <p:cNvPicPr>
            <a:picLocks noChangeAspect="1" noChangeArrowheads="1"/>
          </p:cNvPicPr>
          <p:nvPr/>
        </p:nvPicPr>
        <p:blipFill rotWithShape="1">
          <a:blip r:embed="rId3"/>
          <a:srcRect b="11349"/>
          <a:stretch/>
        </p:blipFill>
        <p:spPr bwMode="auto">
          <a:xfrm>
            <a:off x="990600" y="3886200"/>
            <a:ext cx="7010400" cy="2588134"/>
          </a:xfrm>
          <a:prstGeom prst="rect">
            <a:avLst/>
          </a:prstGeom>
          <a:noFill/>
          <a:ln w="9525">
            <a:noFill/>
            <a:miter lim="800000"/>
            <a:headEnd/>
            <a:tailEnd/>
          </a:ln>
          <a:effectLst/>
        </p:spPr>
      </p:pic>
    </p:spTree>
    <p:extLst>
      <p:ext uri="{BB962C8B-B14F-4D97-AF65-F5344CB8AC3E}">
        <p14:creationId xmlns:p14="http://schemas.microsoft.com/office/powerpoint/2010/main" val="3063009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Enzymes: Effect of Temperature</a:t>
            </a:r>
          </a:p>
        </p:txBody>
      </p:sp>
      <p:pic>
        <p:nvPicPr>
          <p:cNvPr id="2054" name="Picture 6" descr="http://www.chemguide.co.uk/organicprops/aminoacids/enzymeratet.gif"/>
          <p:cNvPicPr>
            <a:picLocks noChangeAspect="1" noChangeArrowheads="1"/>
          </p:cNvPicPr>
          <p:nvPr/>
        </p:nvPicPr>
        <p:blipFill>
          <a:blip r:embed="rId3"/>
          <a:srcRect/>
          <a:stretch>
            <a:fillRect/>
          </a:stretch>
        </p:blipFill>
        <p:spPr bwMode="auto">
          <a:xfrm>
            <a:off x="457199" y="1417638"/>
            <a:ext cx="7222779" cy="4525962"/>
          </a:xfrm>
          <a:prstGeom prst="rect">
            <a:avLst/>
          </a:prstGeom>
          <a:noFill/>
        </p:spPr>
      </p:pic>
    </p:spTree>
    <p:extLst>
      <p:ext uri="{BB962C8B-B14F-4D97-AF65-F5344CB8AC3E}">
        <p14:creationId xmlns:p14="http://schemas.microsoft.com/office/powerpoint/2010/main" val="270356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bc.co.uk/bitesize/standard/chemistry/images/yeast.gif"/>
          <p:cNvPicPr>
            <a:picLocks noChangeAspect="1" noChangeArrowheads="1"/>
          </p:cNvPicPr>
          <p:nvPr/>
        </p:nvPicPr>
        <p:blipFill>
          <a:blip r:embed="rId3"/>
          <a:srcRect l="12338" t="4632" r="10084" b="7933"/>
          <a:stretch>
            <a:fillRect/>
          </a:stretch>
        </p:blipFill>
        <p:spPr bwMode="auto">
          <a:xfrm>
            <a:off x="1112520" y="1286954"/>
            <a:ext cx="7345680" cy="4336606"/>
          </a:xfrm>
          <a:prstGeom prst="rect">
            <a:avLst/>
          </a:prstGeom>
          <a:noFill/>
        </p:spPr>
      </p:pic>
      <p:sp>
        <p:nvSpPr>
          <p:cNvPr id="5" name="Title 1"/>
          <p:cNvSpPr txBox="1">
            <a:spLocks/>
          </p:cNvSpPr>
          <p:nvPr/>
        </p:nvSpPr>
        <p:spPr>
          <a:xfrm>
            <a:off x="457200" y="274638"/>
            <a:ext cx="8229600" cy="1143000"/>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Enzymes: Effect of Temperature</a:t>
            </a:r>
          </a:p>
        </p:txBody>
      </p:sp>
    </p:spTree>
    <p:extLst>
      <p:ext uri="{BB962C8B-B14F-4D97-AF65-F5344CB8AC3E}">
        <p14:creationId xmlns:p14="http://schemas.microsoft.com/office/powerpoint/2010/main" val="3646183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encrypted-tbn0.gstatic.com/images?q=tbn:ANd9GcQgv5CttfZnksZT3wJoNR7PMyWfTO0e-hk0LE7cHZEVQ4E9baj1"/>
          <p:cNvPicPr>
            <a:picLocks noChangeAspect="1" noChangeArrowheads="1"/>
          </p:cNvPicPr>
          <p:nvPr/>
        </p:nvPicPr>
        <p:blipFill>
          <a:blip r:embed="rId2"/>
          <a:srcRect/>
          <a:stretch>
            <a:fillRect/>
          </a:stretch>
        </p:blipFill>
        <p:spPr bwMode="auto">
          <a:xfrm>
            <a:off x="460375" y="841693"/>
            <a:ext cx="2466975" cy="1847851"/>
          </a:xfrm>
          <a:prstGeom prst="rect">
            <a:avLst/>
          </a:prstGeom>
          <a:noFill/>
        </p:spPr>
      </p:pic>
      <p:sp>
        <p:nvSpPr>
          <p:cNvPr id="61444" name="AutoShape 4" descr="http://www.woisd.net/moodle/file.php/6/assets/images/ks4/enzymes_temperatur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46" name="Picture 6" descr="http://www2.sluh.org/bioweb/apbio/labs/apl02enzymevstemperature.png"/>
          <p:cNvPicPr>
            <a:picLocks noChangeAspect="1" noChangeArrowheads="1"/>
          </p:cNvPicPr>
          <p:nvPr/>
        </p:nvPicPr>
        <p:blipFill>
          <a:blip r:embed="rId3"/>
          <a:srcRect/>
          <a:stretch>
            <a:fillRect/>
          </a:stretch>
        </p:blipFill>
        <p:spPr bwMode="auto">
          <a:xfrm>
            <a:off x="2927350" y="160338"/>
            <a:ext cx="2447925" cy="2686051"/>
          </a:xfrm>
          <a:prstGeom prst="rect">
            <a:avLst/>
          </a:prstGeom>
          <a:noFill/>
        </p:spPr>
      </p:pic>
      <p:pic>
        <p:nvPicPr>
          <p:cNvPr id="61448" name="Picture 8" descr="http://www.kscience.co.uk/as/module1/pictures/enzyme_activity.gif"/>
          <p:cNvPicPr>
            <a:picLocks noChangeAspect="1" noChangeArrowheads="1"/>
          </p:cNvPicPr>
          <p:nvPr/>
        </p:nvPicPr>
        <p:blipFill>
          <a:blip r:embed="rId4"/>
          <a:srcRect t="14645" b="4831"/>
          <a:stretch>
            <a:fillRect/>
          </a:stretch>
        </p:blipFill>
        <p:spPr bwMode="auto">
          <a:xfrm>
            <a:off x="0" y="3215640"/>
            <a:ext cx="4389120" cy="3048000"/>
          </a:xfrm>
          <a:prstGeom prst="rect">
            <a:avLst/>
          </a:prstGeom>
          <a:noFill/>
        </p:spPr>
      </p:pic>
      <p:pic>
        <p:nvPicPr>
          <p:cNvPr id="61450" name="Picture 10" descr="http://www.biologycorner.com/resources/enzyme_temp_graph.gif"/>
          <p:cNvPicPr>
            <a:picLocks noChangeAspect="1" noChangeArrowheads="1"/>
          </p:cNvPicPr>
          <p:nvPr/>
        </p:nvPicPr>
        <p:blipFill>
          <a:blip r:embed="rId5"/>
          <a:srcRect/>
          <a:stretch>
            <a:fillRect/>
          </a:stretch>
        </p:blipFill>
        <p:spPr bwMode="auto">
          <a:xfrm>
            <a:off x="5581015" y="432118"/>
            <a:ext cx="3333750" cy="2257426"/>
          </a:xfrm>
          <a:prstGeom prst="rect">
            <a:avLst/>
          </a:prstGeom>
          <a:noFill/>
        </p:spPr>
      </p:pic>
      <p:pic>
        <p:nvPicPr>
          <p:cNvPr id="61452" name="Picture 12" descr="http://www.bbc.co.uk/schools/gcsebitesize/science/images/gcsechem_18part2.gif"/>
          <p:cNvPicPr>
            <a:picLocks noChangeAspect="1" noChangeArrowheads="1"/>
          </p:cNvPicPr>
          <p:nvPr/>
        </p:nvPicPr>
        <p:blipFill>
          <a:blip r:embed="rId6"/>
          <a:srcRect/>
          <a:stretch>
            <a:fillRect/>
          </a:stretch>
        </p:blipFill>
        <p:spPr bwMode="auto">
          <a:xfrm>
            <a:off x="4106138" y="3215640"/>
            <a:ext cx="4333647" cy="3048000"/>
          </a:xfrm>
          <a:prstGeom prst="rect">
            <a:avLst/>
          </a:prstGeom>
          <a:noFill/>
        </p:spPr>
      </p:pic>
    </p:spTree>
    <p:extLst>
      <p:ext uri="{BB962C8B-B14F-4D97-AF65-F5344CB8AC3E}">
        <p14:creationId xmlns:p14="http://schemas.microsoft.com/office/powerpoint/2010/main" val="1798292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Enzymes: effect of pH</a:t>
            </a:r>
          </a:p>
        </p:txBody>
      </p:sp>
      <p:pic>
        <p:nvPicPr>
          <p:cNvPr id="69634" name="Picture 2" descr="http://students.cis.uab.edu/ekgus887/graph2.jpg"/>
          <p:cNvPicPr>
            <a:picLocks noChangeAspect="1" noChangeArrowheads="1"/>
          </p:cNvPicPr>
          <p:nvPr/>
        </p:nvPicPr>
        <p:blipFill>
          <a:blip r:embed="rId3"/>
          <a:srcRect/>
          <a:stretch>
            <a:fillRect/>
          </a:stretch>
        </p:blipFill>
        <p:spPr bwMode="auto">
          <a:xfrm>
            <a:off x="1536753" y="1417638"/>
            <a:ext cx="6602678" cy="4479925"/>
          </a:xfrm>
          <a:prstGeom prst="rect">
            <a:avLst/>
          </a:prstGeom>
          <a:noFill/>
        </p:spPr>
      </p:pic>
    </p:spTree>
    <p:extLst>
      <p:ext uri="{BB962C8B-B14F-4D97-AF65-F5344CB8AC3E}">
        <p14:creationId xmlns:p14="http://schemas.microsoft.com/office/powerpoint/2010/main" val="2298179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bbc.co.uk/schools/gcsebitesize/science/images/gcsechem_18part1.gif"/>
          <p:cNvPicPr>
            <a:picLocks noChangeAspect="1" noChangeArrowheads="1"/>
          </p:cNvPicPr>
          <p:nvPr/>
        </p:nvPicPr>
        <p:blipFill>
          <a:blip r:embed="rId3"/>
          <a:srcRect/>
          <a:stretch>
            <a:fillRect/>
          </a:stretch>
        </p:blipFill>
        <p:spPr bwMode="auto">
          <a:xfrm>
            <a:off x="445135" y="639762"/>
            <a:ext cx="2857500" cy="2009776"/>
          </a:xfrm>
          <a:prstGeom prst="rect">
            <a:avLst/>
          </a:prstGeom>
          <a:noFill/>
        </p:spPr>
      </p:pic>
      <p:pic>
        <p:nvPicPr>
          <p:cNvPr id="67588" name="Picture 4" descr="http://employees.csbsju.edu/hjakubowski/classes/ch331/transkinetics/enzactpH.gif"/>
          <p:cNvPicPr>
            <a:picLocks noChangeAspect="1" noChangeArrowheads="1"/>
          </p:cNvPicPr>
          <p:nvPr/>
        </p:nvPicPr>
        <p:blipFill>
          <a:blip r:embed="rId4"/>
          <a:srcRect r="51716" b="54217"/>
          <a:stretch>
            <a:fillRect/>
          </a:stretch>
        </p:blipFill>
        <p:spPr bwMode="auto">
          <a:xfrm>
            <a:off x="5268595" y="837697"/>
            <a:ext cx="2313305" cy="1958023"/>
          </a:xfrm>
          <a:prstGeom prst="rect">
            <a:avLst/>
          </a:prstGeom>
          <a:noFill/>
        </p:spPr>
      </p:pic>
      <p:pic>
        <p:nvPicPr>
          <p:cNvPr id="67590" name="Picture 6" descr="http://alevelnotes.com/content_images/i72_enzyme_ph_graph.gif"/>
          <p:cNvPicPr>
            <a:picLocks noChangeAspect="1" noChangeArrowheads="1"/>
          </p:cNvPicPr>
          <p:nvPr/>
        </p:nvPicPr>
        <p:blipFill>
          <a:blip r:embed="rId5"/>
          <a:srcRect/>
          <a:stretch>
            <a:fillRect/>
          </a:stretch>
        </p:blipFill>
        <p:spPr bwMode="auto">
          <a:xfrm>
            <a:off x="719455" y="3452177"/>
            <a:ext cx="3333750" cy="2219326"/>
          </a:xfrm>
          <a:prstGeom prst="rect">
            <a:avLst/>
          </a:prstGeom>
          <a:noFill/>
        </p:spPr>
      </p:pic>
      <p:pic>
        <p:nvPicPr>
          <p:cNvPr id="67596" name="Picture 12" descr="http://www.nda.ox.ac.uk/wfsa/html/u13/u1312t05.gif"/>
          <p:cNvPicPr>
            <a:picLocks noChangeAspect="1" noChangeArrowheads="1"/>
          </p:cNvPicPr>
          <p:nvPr/>
        </p:nvPicPr>
        <p:blipFill>
          <a:blip r:embed="rId6"/>
          <a:srcRect/>
          <a:stretch>
            <a:fillRect/>
          </a:stretch>
        </p:blipFill>
        <p:spPr bwMode="auto">
          <a:xfrm>
            <a:off x="5059680" y="2795720"/>
            <a:ext cx="3157855" cy="3129147"/>
          </a:xfrm>
          <a:prstGeom prst="rect">
            <a:avLst/>
          </a:prstGeom>
          <a:noFill/>
        </p:spPr>
      </p:pic>
    </p:spTree>
    <p:extLst>
      <p:ext uri="{BB962C8B-B14F-4D97-AF65-F5344CB8AC3E}">
        <p14:creationId xmlns:p14="http://schemas.microsoft.com/office/powerpoint/2010/main" val="2765751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Enzymes: Effect</a:t>
            </a:r>
            <a:r>
              <a:rPr kumimoji="0" lang="en-US" sz="4400" b="0" i="0" u="none" strike="noStrike" kern="1200" cap="none" spc="0" normalizeH="0" noProof="0" dirty="0" smtClean="0">
                <a:ln>
                  <a:noFill/>
                </a:ln>
                <a:solidFill>
                  <a:schemeClr val="tx1"/>
                </a:solidFill>
                <a:effectLst/>
                <a:uLnTx/>
                <a:uFillTx/>
                <a:latin typeface="+mj-lt"/>
                <a:ea typeface="+mj-ea"/>
                <a:cs typeface="+mj-cs"/>
              </a:rPr>
              <a:t> of Concentration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5538" name="Picture 2" descr="http://2.bp.blogspot.com/_vK2Yw79fUBk/SwwfnxLkjCI/AAAAAAAAAcU/JQnxHH3uwhw/s1600/enzyme.jpg"/>
          <p:cNvPicPr>
            <a:picLocks noChangeAspect="1" noChangeArrowheads="1"/>
          </p:cNvPicPr>
          <p:nvPr/>
        </p:nvPicPr>
        <p:blipFill>
          <a:blip r:embed="rId3"/>
          <a:srcRect l="56474" t="53215"/>
          <a:stretch>
            <a:fillRect/>
          </a:stretch>
        </p:blipFill>
        <p:spPr bwMode="auto">
          <a:xfrm>
            <a:off x="807720" y="2392680"/>
            <a:ext cx="7888457" cy="3166429"/>
          </a:xfrm>
          <a:prstGeom prst="rect">
            <a:avLst/>
          </a:prstGeom>
          <a:noFill/>
        </p:spPr>
      </p:pic>
    </p:spTree>
    <p:extLst>
      <p:ext uri="{BB962C8B-B14F-4D97-AF65-F5344CB8AC3E}">
        <p14:creationId xmlns:p14="http://schemas.microsoft.com/office/powerpoint/2010/main" val="4239625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rsc.org/Education/Teachers/Resources/cfb/images/07C.jpg"/>
          <p:cNvPicPr>
            <a:picLocks noChangeAspect="1" noChangeArrowheads="1"/>
          </p:cNvPicPr>
          <p:nvPr/>
        </p:nvPicPr>
        <p:blipFill>
          <a:blip r:embed="rId3"/>
          <a:srcRect/>
          <a:stretch>
            <a:fillRect/>
          </a:stretch>
        </p:blipFill>
        <p:spPr bwMode="auto">
          <a:xfrm>
            <a:off x="612775" y="907097"/>
            <a:ext cx="5848350" cy="4752976"/>
          </a:xfrm>
          <a:prstGeom prst="rect">
            <a:avLst/>
          </a:prstGeom>
          <a:noFill/>
        </p:spPr>
      </p:pic>
    </p:spTree>
    <p:extLst>
      <p:ext uri="{BB962C8B-B14F-4D97-AF65-F5344CB8AC3E}">
        <p14:creationId xmlns:p14="http://schemas.microsoft.com/office/powerpoint/2010/main" val="83902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skinnersbiology.co.uk/image006.jpg"/>
          <p:cNvPicPr>
            <a:picLocks noChangeAspect="1" noChangeArrowheads="1"/>
          </p:cNvPicPr>
          <p:nvPr/>
        </p:nvPicPr>
        <p:blipFill>
          <a:blip r:embed="rId3"/>
          <a:srcRect/>
          <a:stretch>
            <a:fillRect/>
          </a:stretch>
        </p:blipFill>
        <p:spPr bwMode="auto">
          <a:xfrm>
            <a:off x="673735" y="625792"/>
            <a:ext cx="4533900" cy="2266951"/>
          </a:xfrm>
          <a:prstGeom prst="rect">
            <a:avLst/>
          </a:prstGeom>
          <a:noFill/>
        </p:spPr>
      </p:pic>
      <p:pic>
        <p:nvPicPr>
          <p:cNvPr id="71684" name="Picture 4" descr="http://images.flatworldknowledge.com/ballgob/ballgob-fig18_013.jpg"/>
          <p:cNvPicPr>
            <a:picLocks noChangeAspect="1" noChangeArrowheads="1"/>
          </p:cNvPicPr>
          <p:nvPr/>
        </p:nvPicPr>
        <p:blipFill>
          <a:blip r:embed="rId4"/>
          <a:srcRect/>
          <a:stretch>
            <a:fillRect/>
          </a:stretch>
        </p:blipFill>
        <p:spPr bwMode="auto">
          <a:xfrm>
            <a:off x="475615" y="2892743"/>
            <a:ext cx="7419975" cy="3743325"/>
          </a:xfrm>
          <a:prstGeom prst="rect">
            <a:avLst/>
          </a:prstGeom>
          <a:noFill/>
        </p:spPr>
      </p:pic>
    </p:spTree>
    <p:extLst>
      <p:ext uri="{BB962C8B-B14F-4D97-AF65-F5344CB8AC3E}">
        <p14:creationId xmlns:p14="http://schemas.microsoft.com/office/powerpoint/2010/main" val="4208287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3200400"/>
            <a:ext cx="7923212" cy="936171"/>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228600" y="1676400"/>
            <a:ext cx="8839200" cy="1524000"/>
          </a:xfrm>
        </p:spPr>
        <p:txBody>
          <a:bodyPr rtlCol="0">
            <a:normAutofit/>
          </a:bodyPr>
          <a:lstStyle/>
          <a:p>
            <a:pPr algn="ctr" eaLnBrk="1" fontAlgn="auto" hangingPunct="1">
              <a:lnSpc>
                <a:spcPct val="90000"/>
              </a:lnSpc>
              <a:spcAft>
                <a:spcPts val="0"/>
              </a:spcAft>
              <a:defRPr/>
            </a:pPr>
            <a:r>
              <a:rPr lang="en-US" sz="2800" b="1" dirty="0" smtClean="0"/>
              <a:t>Not Happy with your grade?</a:t>
            </a:r>
          </a:p>
          <a:p>
            <a:pPr algn="ctr" eaLnBrk="1" fontAlgn="auto" hangingPunct="1">
              <a:lnSpc>
                <a:spcPct val="90000"/>
              </a:lnSpc>
              <a:spcAft>
                <a:spcPts val="0"/>
              </a:spcAft>
              <a:defRPr/>
            </a:pPr>
            <a:r>
              <a:rPr lang="en-US" sz="2800" b="1" dirty="0" smtClean="0"/>
              <a:t>Not understanding the material?</a:t>
            </a:r>
          </a:p>
          <a:p>
            <a:pPr algn="ct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1116163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74638"/>
            <a:ext cx="9144000" cy="1143000"/>
          </a:xfrm>
        </p:spPr>
        <p:txBody>
          <a:bodyPr/>
          <a:lstStyle/>
          <a:p>
            <a:pPr eaLnBrk="1" hangingPunct="1"/>
            <a:r>
              <a:rPr lang="en-US" dirty="0" smtClean="0"/>
              <a:t>Energy:  Kinetic Energy</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t>Kinetic energy includes:</a:t>
            </a:r>
          </a:p>
          <a:p>
            <a:pPr lvl="1" eaLnBrk="1" fontAlgn="auto" hangingPunct="1">
              <a:spcAft>
                <a:spcPts val="0"/>
              </a:spcAft>
              <a:buFont typeface="Arial"/>
              <a:buChar char="–"/>
              <a:defRPr/>
            </a:pPr>
            <a:r>
              <a:rPr lang="en-US" dirty="0" smtClean="0"/>
              <a:t>Mechanical energy</a:t>
            </a:r>
          </a:p>
          <a:p>
            <a:pPr lvl="1" eaLnBrk="1" fontAlgn="auto" hangingPunct="1">
              <a:spcAft>
                <a:spcPts val="0"/>
              </a:spcAft>
              <a:buFont typeface="Arial"/>
              <a:buChar char="–"/>
              <a:defRPr/>
            </a:pPr>
            <a:r>
              <a:rPr lang="en-US" dirty="0" smtClean="0"/>
              <a:t>Light energy</a:t>
            </a:r>
          </a:p>
          <a:p>
            <a:pPr lvl="1" eaLnBrk="1" fontAlgn="auto" hangingPunct="1">
              <a:spcAft>
                <a:spcPts val="0"/>
              </a:spcAft>
              <a:buFont typeface="Arial"/>
              <a:buChar char="–"/>
              <a:defRPr/>
            </a:pPr>
            <a:r>
              <a:rPr lang="en-US" dirty="0" smtClean="0"/>
              <a:t>Electrical energy</a:t>
            </a:r>
          </a:p>
          <a:p>
            <a:pPr lvl="1" eaLnBrk="1" fontAlgn="auto" hangingPunct="1">
              <a:spcAft>
                <a:spcPts val="0"/>
              </a:spcAft>
              <a:buFont typeface="Arial"/>
              <a:buChar char="–"/>
              <a:defRPr/>
            </a:pPr>
            <a:r>
              <a:rPr lang="en-US" dirty="0" smtClean="0"/>
              <a:t>Heat energy</a:t>
            </a:r>
          </a:p>
          <a:p>
            <a:pPr eaLnBrk="1" fontAlgn="auto" hangingPunct="1">
              <a:spcAft>
                <a:spcPts val="0"/>
              </a:spcAft>
              <a:buFont typeface="Arial"/>
              <a:buChar char="•"/>
              <a:defRPr/>
            </a:pPr>
            <a:r>
              <a:rPr lang="en-US" dirty="0" smtClean="0"/>
              <a:t>Heat = random motion of particles</a:t>
            </a:r>
          </a:p>
          <a:p>
            <a:pPr lvl="1" eaLnBrk="1" fontAlgn="auto" hangingPunct="1">
              <a:spcAft>
                <a:spcPts val="0"/>
              </a:spcAft>
              <a:buFont typeface="Arial"/>
              <a:buChar char="•"/>
              <a:defRPr/>
            </a:pPr>
            <a:r>
              <a:rPr lang="en-US" dirty="0" smtClean="0"/>
              <a:t>Motion energy can by transferred to other particles</a:t>
            </a:r>
            <a:endParaRPr lang="en-US" dirty="0"/>
          </a:p>
        </p:txBody>
      </p:sp>
    </p:spTree>
    <p:extLst>
      <p:ext uri="{BB962C8B-B14F-4D97-AF65-F5344CB8AC3E}">
        <p14:creationId xmlns:p14="http://schemas.microsoft.com/office/powerpoint/2010/main" val="4272743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74638"/>
            <a:ext cx="9144000" cy="1143000"/>
          </a:xfrm>
        </p:spPr>
        <p:txBody>
          <a:bodyPr/>
          <a:lstStyle/>
          <a:p>
            <a:pPr eaLnBrk="1" hangingPunct="1"/>
            <a:r>
              <a:rPr lang="en-US" dirty="0" smtClean="0"/>
              <a:t>Cells need energy to survive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endParaRPr lang="en-US" dirty="0"/>
          </a:p>
        </p:txBody>
      </p:sp>
      <p:pic>
        <p:nvPicPr>
          <p:cNvPr id="1026" name="Picture 2" descr="F:\BSC 1005 - Survey\resources\jpgs labled\ch08\figure_08_02b_nb.jpg"/>
          <p:cNvPicPr>
            <a:picLocks noChangeAspect="1" noChangeArrowheads="1"/>
          </p:cNvPicPr>
          <p:nvPr/>
        </p:nvPicPr>
        <p:blipFill>
          <a:blip r:embed="rId2"/>
          <a:srcRect t="8002" b="6658"/>
          <a:stretch>
            <a:fillRect/>
          </a:stretch>
        </p:blipFill>
        <p:spPr bwMode="auto">
          <a:xfrm>
            <a:off x="457200" y="1417638"/>
            <a:ext cx="7981950" cy="4053334"/>
          </a:xfrm>
          <a:prstGeom prst="rect">
            <a:avLst/>
          </a:prstGeom>
          <a:noFill/>
        </p:spPr>
      </p:pic>
    </p:spTree>
    <p:extLst>
      <p:ext uri="{BB962C8B-B14F-4D97-AF65-F5344CB8AC3E}">
        <p14:creationId xmlns:p14="http://schemas.microsoft.com/office/powerpoint/2010/main" val="206927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ure_08_05"/>
          <p:cNvPicPr>
            <a:picLocks noChangeAspect="1" noChangeArrowheads="1"/>
          </p:cNvPicPr>
          <p:nvPr/>
        </p:nvPicPr>
        <p:blipFill>
          <a:blip r:embed="rId3"/>
          <a:srcRect/>
          <a:stretch>
            <a:fillRect/>
          </a:stretch>
        </p:blipFill>
        <p:spPr bwMode="auto">
          <a:xfrm>
            <a:off x="304800" y="241300"/>
            <a:ext cx="8531225" cy="6380163"/>
          </a:xfrm>
          <a:prstGeom prst="rect">
            <a:avLst/>
          </a:prstGeom>
          <a:noFill/>
          <a:ln w="9525">
            <a:noFill/>
            <a:miter lim="800000"/>
            <a:headEnd/>
            <a:tailEnd/>
          </a:ln>
          <a:effectLst/>
        </p:spPr>
      </p:pic>
    </p:spTree>
    <p:extLst>
      <p:ext uri="{BB962C8B-B14F-4D97-AF65-F5344CB8AC3E}">
        <p14:creationId xmlns:p14="http://schemas.microsoft.com/office/powerpoint/2010/main" val="322560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z="4000" dirty="0" smtClean="0"/>
              <a:t>Chemical Reactions: Terms</a:t>
            </a:r>
          </a:p>
        </p:txBody>
      </p:sp>
      <p:sp>
        <p:nvSpPr>
          <p:cNvPr id="40962" name="Content Placeholder 2"/>
          <p:cNvSpPr>
            <a:spLocks noGrp="1"/>
          </p:cNvSpPr>
          <p:nvPr>
            <p:ph idx="1"/>
          </p:nvPr>
        </p:nvSpPr>
        <p:spPr/>
        <p:txBody>
          <a:bodyPr/>
          <a:lstStyle/>
          <a:p>
            <a:pPr eaLnBrk="1" hangingPunct="1">
              <a:buNone/>
            </a:pPr>
            <a:r>
              <a:rPr lang="en-US" dirty="0" smtClean="0"/>
              <a:t>Products – produced by a reaction</a:t>
            </a:r>
          </a:p>
          <a:p>
            <a:pPr lvl="2" eaLnBrk="1" hangingPunct="1">
              <a:buNone/>
            </a:pPr>
            <a:r>
              <a:rPr lang="en-US" sz="3200" dirty="0" smtClean="0"/>
              <a:t>Output of a reaction</a:t>
            </a:r>
          </a:p>
          <a:p>
            <a:pPr eaLnBrk="1" hangingPunct="1">
              <a:buNone/>
            </a:pPr>
            <a:endParaRPr lang="en-US" dirty="0" smtClean="0"/>
          </a:p>
          <a:p>
            <a:pPr eaLnBrk="1" hangingPunct="1">
              <a:buNone/>
            </a:pPr>
            <a:r>
              <a:rPr lang="en-US" dirty="0" smtClean="0"/>
              <a:t>Reactants – input to a reaction</a:t>
            </a:r>
          </a:p>
          <a:p>
            <a:pPr marL="342900" lvl="2" indent="-342900" eaLnBrk="1" hangingPunct="1">
              <a:buNone/>
            </a:pPr>
            <a:r>
              <a:rPr lang="en-US" sz="3200" dirty="0" smtClean="0"/>
              <a:t>			will be used in a reaction</a:t>
            </a:r>
          </a:p>
          <a:p>
            <a:pPr eaLnBrk="1" hangingPunct="1">
              <a:buNone/>
            </a:pPr>
            <a:endParaRPr lang="en-US" dirty="0" smtClean="0"/>
          </a:p>
          <a:p>
            <a:pPr eaLnBrk="1" hangingPunct="1">
              <a:buFont typeface="Arial" charset="0"/>
              <a:buNone/>
            </a:pPr>
            <a:endParaRPr lang="en-US" dirty="0" smtClean="0"/>
          </a:p>
        </p:txBody>
      </p:sp>
    </p:spTree>
    <p:extLst>
      <p:ext uri="{BB962C8B-B14F-4D97-AF65-F5344CB8AC3E}">
        <p14:creationId xmlns:p14="http://schemas.microsoft.com/office/powerpoint/2010/main" val="4246264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Reactions</a:t>
            </a:r>
            <a:endParaRPr lang="en-US" dirty="0"/>
          </a:p>
        </p:txBody>
      </p:sp>
      <p:sp>
        <p:nvSpPr>
          <p:cNvPr id="3" name="Content Placeholder 2"/>
          <p:cNvSpPr>
            <a:spLocks noGrp="1"/>
          </p:cNvSpPr>
          <p:nvPr>
            <p:ph idx="1"/>
          </p:nvPr>
        </p:nvSpPr>
        <p:spPr/>
        <p:txBody>
          <a:bodyPr/>
          <a:lstStyle/>
          <a:p>
            <a:pPr eaLnBrk="1" hangingPunct="1">
              <a:buNone/>
            </a:pPr>
            <a:r>
              <a:rPr lang="en-US" dirty="0" smtClean="0"/>
              <a:t>activation energy  - energy needed to start a reaction</a:t>
            </a:r>
          </a:p>
          <a:p>
            <a:pPr eaLnBrk="1" hangingPunct="1">
              <a:buNone/>
            </a:pPr>
            <a:endParaRPr lang="en-US" dirty="0" smtClean="0"/>
          </a:p>
          <a:p>
            <a:pPr eaLnBrk="1" hangingPunct="1">
              <a:buNone/>
            </a:pPr>
            <a:r>
              <a:rPr lang="en-US" dirty="0" smtClean="0"/>
              <a:t>Catalysts </a:t>
            </a:r>
            <a:r>
              <a:rPr lang="en-US" dirty="0" smtClean="0">
                <a:solidFill>
                  <a:srgbClr val="FF0000"/>
                </a:solidFill>
              </a:rPr>
              <a:t>lower reaction’s activation energy</a:t>
            </a:r>
          </a:p>
          <a:p>
            <a:pPr eaLnBrk="1" hangingPunct="1">
              <a:buNone/>
            </a:pPr>
            <a:r>
              <a:rPr lang="en-US" dirty="0" smtClean="0"/>
              <a:t>			Easier for reaction to occur</a:t>
            </a:r>
          </a:p>
          <a:p>
            <a:pPr eaLnBrk="1" hangingPunct="1">
              <a:buNone/>
            </a:pPr>
            <a:r>
              <a:rPr lang="en-US" dirty="0" smtClean="0"/>
              <a:t>			</a:t>
            </a:r>
            <a:r>
              <a:rPr lang="en-US" dirty="0" smtClean="0">
                <a:solidFill>
                  <a:srgbClr val="FF0000"/>
                </a:solidFill>
              </a:rPr>
              <a:t>Not part of reaction!!!</a:t>
            </a:r>
          </a:p>
          <a:p>
            <a:pPr eaLnBrk="1" hangingPunct="1">
              <a:buNone/>
            </a:pPr>
            <a:r>
              <a:rPr lang="en-US" dirty="0" smtClean="0"/>
              <a:t>Enzyme – a catalyst made of protein</a:t>
            </a:r>
            <a:endParaRPr lang="en-US" dirty="0"/>
          </a:p>
        </p:txBody>
      </p:sp>
    </p:spTree>
    <p:extLst>
      <p:ext uri="{BB962C8B-B14F-4D97-AF65-F5344CB8AC3E}">
        <p14:creationId xmlns:p14="http://schemas.microsoft.com/office/powerpoint/2010/main" val="2243844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9794</TotalTime>
  <Words>2137</Words>
  <Application>Microsoft Office PowerPoint</Application>
  <PresentationFormat>On-screen Show (4:3)</PresentationFormat>
  <Paragraphs>311</Paragraphs>
  <Slides>48</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ＭＳ Ｐゴシック</vt:lpstr>
      <vt:lpstr>Arial</vt:lpstr>
      <vt:lpstr>Calibri</vt:lpstr>
      <vt:lpstr>Times</vt:lpstr>
      <vt:lpstr>Verdana</vt:lpstr>
      <vt:lpstr>Wingdings</vt:lpstr>
      <vt:lpstr>Office Theme</vt:lpstr>
      <vt:lpstr>Blank Presentation</vt:lpstr>
      <vt:lpstr>Free Biology Tutoring</vt:lpstr>
      <vt:lpstr>PowerPoint Presentation</vt:lpstr>
      <vt:lpstr>Driving Questions</vt:lpstr>
      <vt:lpstr>Energy: the ability to do work</vt:lpstr>
      <vt:lpstr>Energy:  Kinetic Energy</vt:lpstr>
      <vt:lpstr>Cells need energy to survive</vt:lpstr>
      <vt:lpstr>PowerPoint Presentation</vt:lpstr>
      <vt:lpstr>Chemical Reactions: Terms</vt:lpstr>
      <vt:lpstr>Chemical Reactions</vt:lpstr>
      <vt:lpstr>Metabolism: enzymes</vt:lpstr>
      <vt:lpstr>Metabolic Pathways:  Making &amp; Breaking macromolecules</vt:lpstr>
      <vt:lpstr>Metabolism</vt:lpstr>
      <vt:lpstr>Reactions can use several enzymes</vt:lpstr>
      <vt:lpstr>Metabolism: enzymes</vt:lpstr>
      <vt:lpstr>PowerPoint Presentation</vt:lpstr>
      <vt:lpstr>Enzymes: substrate specificity</vt:lpstr>
      <vt:lpstr>PowerPoint Presentation</vt:lpstr>
      <vt:lpstr>PowerPoint Presentation</vt:lpstr>
      <vt:lpstr> Macronutrients </vt:lpstr>
      <vt:lpstr>Food provides macronutrients</vt:lpstr>
      <vt:lpstr>Food provides macronutrients</vt:lpstr>
      <vt:lpstr>Macronutrients are large molecules </vt:lpstr>
      <vt:lpstr>Macronutrients: common uses</vt:lpstr>
      <vt:lpstr>Nucleic acids</vt:lpstr>
      <vt:lpstr>Metabolism: micronutrients</vt:lpstr>
      <vt:lpstr>Micronutrients</vt:lpstr>
      <vt:lpstr>Micronutrients</vt:lpstr>
      <vt:lpstr>Micronutrients</vt:lpstr>
      <vt:lpstr>Essential nutrients</vt:lpstr>
      <vt:lpstr>Speed of metabolism</vt:lpstr>
      <vt:lpstr>Why does lack of food lead to malnutrition?</vt:lpstr>
      <vt:lpstr>PowerPoint Presentation</vt:lpstr>
      <vt:lpstr>Clicker Questions</vt:lpstr>
      <vt:lpstr>Concept Quiz</vt:lpstr>
      <vt:lpstr>Concept Quiz</vt:lpstr>
      <vt:lpstr>Concept Quiz</vt:lpstr>
      <vt:lpstr>Concept Quiz</vt:lpstr>
      <vt:lpstr>Concept Quiz</vt:lpstr>
      <vt:lpstr>Concept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Owner</dc:creator>
  <cp:lastModifiedBy>Joey</cp:lastModifiedBy>
  <cp:revision>121</cp:revision>
  <dcterms:created xsi:type="dcterms:W3CDTF">2014-02-23T21:49:34Z</dcterms:created>
  <dcterms:modified xsi:type="dcterms:W3CDTF">2015-02-22T18:12:25Z</dcterms:modified>
</cp:coreProperties>
</file>