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5"/>
  </p:notesMasterIdLst>
  <p:sldIdLst>
    <p:sldId id="383" r:id="rId3"/>
    <p:sldId id="299" r:id="rId4"/>
    <p:sldId id="303" r:id="rId5"/>
    <p:sldId id="310" r:id="rId6"/>
    <p:sldId id="300" r:id="rId7"/>
    <p:sldId id="385" r:id="rId8"/>
    <p:sldId id="259" r:id="rId9"/>
    <p:sldId id="304" r:id="rId10"/>
    <p:sldId id="388" r:id="rId11"/>
    <p:sldId id="313" r:id="rId12"/>
    <p:sldId id="314" r:id="rId13"/>
    <p:sldId id="257" r:id="rId14"/>
    <p:sldId id="382" r:id="rId15"/>
    <p:sldId id="311" r:id="rId16"/>
    <p:sldId id="263" r:id="rId17"/>
    <p:sldId id="315" r:id="rId18"/>
    <p:sldId id="264" r:id="rId19"/>
    <p:sldId id="269" r:id="rId20"/>
    <p:sldId id="266" r:id="rId21"/>
    <p:sldId id="268" r:id="rId22"/>
    <p:sldId id="317" r:id="rId23"/>
    <p:sldId id="270" r:id="rId24"/>
    <p:sldId id="271" r:id="rId25"/>
    <p:sldId id="318" r:id="rId26"/>
    <p:sldId id="386" r:id="rId27"/>
    <p:sldId id="387" r:id="rId28"/>
    <p:sldId id="320" r:id="rId29"/>
    <p:sldId id="321" r:id="rId30"/>
    <p:sldId id="322" r:id="rId31"/>
    <p:sldId id="267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49" r:id="rId41"/>
    <p:sldId id="332" r:id="rId42"/>
    <p:sldId id="333" r:id="rId43"/>
    <p:sldId id="334" r:id="rId44"/>
    <p:sldId id="335" r:id="rId45"/>
    <p:sldId id="336" r:id="rId46"/>
    <p:sldId id="337" r:id="rId47"/>
    <p:sldId id="355" r:id="rId48"/>
    <p:sldId id="339" r:id="rId49"/>
    <p:sldId id="338" r:id="rId50"/>
    <p:sldId id="351" r:id="rId51"/>
    <p:sldId id="352" r:id="rId52"/>
    <p:sldId id="353" r:id="rId53"/>
    <p:sldId id="354" r:id="rId54"/>
    <p:sldId id="275" r:id="rId55"/>
    <p:sldId id="276" r:id="rId56"/>
    <p:sldId id="279" r:id="rId57"/>
    <p:sldId id="358" r:id="rId58"/>
    <p:sldId id="359" r:id="rId59"/>
    <p:sldId id="360" r:id="rId60"/>
    <p:sldId id="362" r:id="rId61"/>
    <p:sldId id="278" r:id="rId62"/>
    <p:sldId id="363" r:id="rId63"/>
    <p:sldId id="364" r:id="rId64"/>
    <p:sldId id="365" r:id="rId65"/>
    <p:sldId id="281" r:id="rId66"/>
    <p:sldId id="366" r:id="rId67"/>
    <p:sldId id="367" r:id="rId68"/>
    <p:sldId id="368" r:id="rId69"/>
    <p:sldId id="369" r:id="rId70"/>
    <p:sldId id="371" r:id="rId71"/>
    <p:sldId id="370" r:id="rId72"/>
    <p:sldId id="301" r:id="rId73"/>
    <p:sldId id="375" r:id="rId74"/>
    <p:sldId id="374" r:id="rId75"/>
    <p:sldId id="372" r:id="rId76"/>
    <p:sldId id="282" r:id="rId77"/>
    <p:sldId id="376" r:id="rId78"/>
    <p:sldId id="377" r:id="rId79"/>
    <p:sldId id="378" r:id="rId80"/>
    <p:sldId id="379" r:id="rId81"/>
    <p:sldId id="381" r:id="rId82"/>
    <p:sldId id="380" r:id="rId83"/>
    <p:sldId id="284" r:id="rId84"/>
    <p:sldId id="285" r:id="rId85"/>
    <p:sldId id="307" r:id="rId86"/>
    <p:sldId id="287" r:id="rId87"/>
    <p:sldId id="289" r:id="rId88"/>
    <p:sldId id="308" r:id="rId89"/>
    <p:sldId id="340" r:id="rId90"/>
    <p:sldId id="291" r:id="rId91"/>
    <p:sldId id="292" r:id="rId92"/>
    <p:sldId id="341" r:id="rId93"/>
    <p:sldId id="343" r:id="rId94"/>
    <p:sldId id="357" r:id="rId95"/>
    <p:sldId id="342" r:id="rId96"/>
    <p:sldId id="288" r:id="rId97"/>
    <p:sldId id="290" r:id="rId98"/>
    <p:sldId id="293" r:id="rId99"/>
    <p:sldId id="295" r:id="rId100"/>
    <p:sldId id="356" r:id="rId101"/>
    <p:sldId id="348" r:id="rId102"/>
    <p:sldId id="302" r:id="rId103"/>
    <p:sldId id="309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alone" initials="" lastIdx="2" clrIdx="0"/>
  <p:cmAuthor id="1" name="Maria" initials="M" lastIdx="2" clrIdx="1"/>
  <p:cmAuthor id="2" name="Isman, Jodi" initials="I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0104" autoAdjust="0"/>
  </p:normalViewPr>
  <p:slideViewPr>
    <p:cSldViewPr>
      <p:cViewPr>
        <p:scale>
          <a:sx n="60" d="100"/>
          <a:sy n="60" d="100"/>
        </p:scale>
        <p:origin x="3090" y="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43DC06-691C-8745-8E62-A3B7261AE267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F4393E5-E6F8-9E4F-85CB-740B3136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14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A03C03-DAB4-3E4C-B50F-F759BAD8B210}" type="slidenum">
              <a:rPr lang="en-US">
                <a:solidFill>
                  <a:prstClr val="black"/>
                </a:solidFill>
                <a:latin typeface="Calibri" pitchFamily="1" charset="0"/>
                <a:ea typeface="Arial" pitchFamily="1" charset="0"/>
                <a:cs typeface="Arial" pitchFamily="1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041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Water-filled sacs, bounded by a cell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6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</a:rPr>
              <a:t>Water is such a good solvent because it is a </a:t>
            </a:r>
            <a:r>
              <a:rPr lang="en-US" sz="1200" b="1" dirty="0" smtClean="0">
                <a:latin typeface="Calibri" charset="0"/>
              </a:rPr>
              <a:t>polar molecule</a:t>
            </a:r>
            <a:r>
              <a:rPr lang="en-US" sz="1200" dirty="0" smtClean="0">
                <a:latin typeface="Calibri" charset="0"/>
              </a:rPr>
              <a:t> – a molecule in which electrons are not shared equally between atoms – causing a partial negative charge at one end and a partial positive charge at the other.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33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42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Water transports all of life</a:t>
            </a:r>
            <a:r>
              <a:rPr lang="ja-JP" altLang="en-US" dirty="0" smtClean="0">
                <a:latin typeface="Calibri" charset="0"/>
              </a:rPr>
              <a:t>’</a:t>
            </a:r>
            <a:r>
              <a:rPr lang="en-US" altLang="ja-JP" dirty="0" smtClean="0">
                <a:latin typeface="Calibri" charset="0"/>
              </a:rPr>
              <a:t>s dissolved molecules, or </a:t>
            </a:r>
            <a:r>
              <a:rPr lang="en-US" altLang="ja-JP" b="1" dirty="0" smtClean="0">
                <a:latin typeface="Calibri" charset="0"/>
              </a:rPr>
              <a:t>solutes</a:t>
            </a:r>
            <a:r>
              <a:rPr lang="en-US" altLang="ja-JP" dirty="0" smtClean="0">
                <a:latin typeface="Calibri" charset="0"/>
              </a:rPr>
              <a:t>, from place to place, making life essentially a water-based </a:t>
            </a:r>
            <a:r>
              <a:rPr lang="en-US" altLang="ja-JP" b="1" dirty="0" smtClean="0">
                <a:latin typeface="Calibri" charset="0"/>
              </a:rPr>
              <a:t>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17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In pure water, the number of separated H</a:t>
            </a:r>
            <a:r>
              <a:rPr lang="en-US" sz="1200" baseline="30000" dirty="0" smtClean="0">
                <a:latin typeface="Calibri" charset="0"/>
              </a:rPr>
              <a:t>+</a:t>
            </a:r>
            <a:r>
              <a:rPr lang="en-US" sz="1200" dirty="0" smtClean="0">
                <a:latin typeface="Calibri" charset="0"/>
              </a:rPr>
              <a:t> ions is exactly equal to the number of separated OH</a:t>
            </a:r>
            <a:r>
              <a:rPr lang="en-US" sz="1200" baseline="30000" dirty="0" smtClean="0">
                <a:latin typeface="Calibri" charset="0"/>
              </a:rPr>
              <a:t>-</a:t>
            </a:r>
            <a:r>
              <a:rPr lang="en-US" sz="1200" dirty="0" smtClean="0">
                <a:latin typeface="Calibri" charset="0"/>
              </a:rPr>
              <a:t> ions, and the pH is therefore 7, or neutral.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7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AC47C-B75E-8B43-AA65-B06AF029C8BC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Each element is placed in order by its atomic number, the number of protons found in the nucleus of its corresponding atom.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charset="0"/>
              </a:rPr>
              <a:t>Strong chemical bonds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sugars are </a:t>
            </a:r>
            <a:r>
              <a:rPr lang="en-US" dirty="0" err="1" smtClean="0"/>
              <a:t>monosaccharides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1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</a:rPr>
              <a:t>Lipids are hydrophobic – they don</a:t>
            </a:r>
            <a:r>
              <a:rPr lang="ja-JP" altLang="en-US" sz="1200" dirty="0" smtClean="0">
                <a:latin typeface="Calibri" charset="0"/>
              </a:rPr>
              <a:t>’</a:t>
            </a:r>
            <a:r>
              <a:rPr lang="en-US" altLang="ja-JP" sz="1200" dirty="0" smtClean="0">
                <a:latin typeface="Calibri" charset="0"/>
              </a:rPr>
              <a:t>t mix with water.  </a:t>
            </a:r>
            <a:endParaRPr lang="en-US" sz="1200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types of lipids; all are hydrophobic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4393E5-E6F8-9E4F-85CB-740B3136A299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CC28-D2D1-2C4F-B8B2-DEB9B12EB697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E520-9C37-5544-9500-F99AD061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21E10-99EA-894E-BD7E-5F0383121148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1C6C-79FE-844D-8C1A-0D24C24EB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7F22-83C4-F34E-A708-FA8AD7EF5CE2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0EA5-C124-3444-B069-EEEE45A0A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714C-EDB1-4D4B-988F-568860EB5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574AD56-7A20-284F-A9F6-74457DEC5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6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AA2C786-239E-694B-B6F9-FBFF527E4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043512A-F65C-B345-A412-E966983D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0D6C26E-EF27-6D42-A03F-CEBD8789A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7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FDEB2E4-F2B5-884C-852F-FD8FC9A67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7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1CE32D3-0D20-0D4B-83D2-2C9E444C2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A35FB80-C81B-394A-888B-08A4C7F59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BE13F-6FB9-DE4D-B096-EFFF18DBDBD4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A7FC-C676-ED40-AD9E-3A2BDEEAD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80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07915040-2FD3-5C4E-AB8B-396A0876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5F525E0-731F-3E41-95BE-70BC8485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2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319EA1E-077D-A542-A8C5-D78033BD1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1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0D8A770-88DA-ED46-8FDE-EBDDF634D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CBA2-54B1-F049-B264-36028CEE3956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FC16-7FC8-B34E-B7B0-C9AEC72AF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7C81-DC70-A145-9EDB-BD57290C85FE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3F98-F658-E54D-A03F-F2736B55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9461-0E03-A34F-9405-C44D431C9872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8784-9D04-F845-9DEF-55DDC7935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7D14-98B5-6B4A-B1AD-2E51C67A53EB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37DA-8941-D441-B523-B537F834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7370-BD79-C24E-9F27-5496258A0B3C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EF5C-A4A6-3447-9E19-7A93E814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F9E8-E416-EC41-999F-6C0CC3C9E541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42636-48AE-DB43-B686-23AC2C18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7853-3A8E-214E-9DD3-35CC6574E025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67C4-65FA-1441-A0F0-E7C1DC867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83783A2-63DC-E84D-B116-B1B6C907FE6A}" type="datetimeFigureOut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046DA00-A08A-6F4C-B89A-E29767780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066ED7B-025B-2245-A1DF-9ABB51F4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Taxonomy/taxonomyhome.html/index.cgi?chapter=cgencodes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RRVV4Diom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gif"/><Relationship Id="rId4" Type="http://schemas.openxmlformats.org/officeDocument/2006/relationships/image" Target="http://i.imdb.com/Photos/Ss/0266543/FNC-182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youtube.com/watch?v=jVd6bOhDU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AcX2n1rC4W4&amp;feature=youtu.be&amp;t=1m15s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en.wikipedia.org/wiki/Carbohydrate" TargetMode="Externa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b_9X3I38N0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youtube.com/watch?v=hWdmL8sGCB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plus.google.com/photos/105144711517507449576/albums/6046077994655235009?banner=pwa" TargetMode="Externa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923212" cy="936171"/>
          </a:xfrm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E03C3C"/>
                </a:solidFill>
                <a:ea typeface="+mj-ea"/>
                <a:cs typeface="+mj-cs"/>
              </a:rPr>
              <a:t>Free Biology Tutoring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839200" cy="1524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Not Happy with your grade?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Not understanding the material?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Remember that the TLCC has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9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#6 – living thing use DNA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8305800" cy="4114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Deoxyribonucleic Acid  (yes, be able to spell it)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If a cell has a nucleus, that’s  where the  DNA should be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“gene” – part of a DNA molecule with instructions for a     	genetic trait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“Chromosome” – very big DNA molecule (has many genes)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Unambiguous, redundant,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hlinkClick r:id="rId2"/>
              </a:rPr>
              <a:t>mostly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universal</a:t>
            </a:r>
          </a:p>
          <a:p>
            <a:pPr algn="l"/>
            <a:endParaRPr lang="en-US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52400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six</a:t>
            </a:r>
            <a:r>
              <a:rPr lang="en-US" b="1" dirty="0" smtClean="0">
                <a:ea typeface="+mj-ea"/>
                <a:cs typeface="+mj-cs"/>
              </a:rPr>
              <a:t> functional traits in all living things </a:t>
            </a:r>
            <a:endParaRPr lang="en-US" b="1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78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Recap: Types of Chemical Bonds</a:t>
            </a:r>
            <a:br>
              <a:rPr lang="en-US" dirty="0" smtClean="0"/>
            </a:br>
            <a:r>
              <a:rPr lang="en-US" sz="2000" dirty="0" smtClean="0"/>
              <a:t>(getting everybody to a happy valence number)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3611562"/>
          </a:xfrm>
        </p:spPr>
        <p:txBody>
          <a:bodyPr/>
          <a:lstStyle/>
          <a:p>
            <a:r>
              <a:rPr lang="en-US" sz="2800" dirty="0"/>
              <a:t>Ionic </a:t>
            </a:r>
            <a:r>
              <a:rPr lang="en-US" sz="2800" dirty="0" smtClean="0"/>
              <a:t>Bonds =  taking or giving electrons</a:t>
            </a: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Covalent Bonds = sharing electrons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Weak bonds</a:t>
            </a:r>
          </a:p>
          <a:p>
            <a:pPr lvl="1"/>
            <a:r>
              <a:rPr lang="en-US" sz="2400" dirty="0" smtClean="0"/>
              <a:t>Van Der Waals</a:t>
            </a:r>
          </a:p>
          <a:p>
            <a:pPr lvl="1"/>
            <a:r>
              <a:rPr lang="en-US" sz="2400" dirty="0" smtClean="0"/>
              <a:t>Hydrogen bonds</a:t>
            </a:r>
          </a:p>
        </p:txBody>
      </p:sp>
    </p:spTree>
    <p:extLst>
      <p:ext uri="{BB962C8B-B14F-4D97-AF65-F5344CB8AC3E}">
        <p14:creationId xmlns:p14="http://schemas.microsoft.com/office/powerpoint/2010/main" val="12587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Weird “life”?</a:t>
            </a:r>
            <a:endParaRPr lang="en-US" b="1" dirty="0">
              <a:latin typeface="Calibri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Calibri" charset="0"/>
              </a:rPr>
              <a:t>Many </a:t>
            </a:r>
            <a:r>
              <a:rPr lang="en-US" sz="2800" dirty="0">
                <a:latin typeface="Calibri" charset="0"/>
              </a:rPr>
              <a:t>infectious agents and microbes defy our definition of </a:t>
            </a:r>
            <a:r>
              <a:rPr lang="en-US" sz="2800" dirty="0" smtClean="0">
                <a:latin typeface="Calibri" charset="0"/>
              </a:rPr>
              <a:t>being alive</a:t>
            </a:r>
            <a:endParaRPr lang="en-US" sz="2800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8434" name="Picture 2" descr="D:\User Data\Desktop\infographic_02_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 bwMode="auto">
          <a:xfrm>
            <a:off x="2326277" y="1828800"/>
            <a:ext cx="5486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5970" y="3099136"/>
            <a:ext cx="48551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No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Yes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78520" y="3099137"/>
            <a:ext cx="48551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No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Yes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Summary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Living </a:t>
            </a:r>
            <a:r>
              <a:rPr lang="en-US" sz="2400" dirty="0"/>
              <a:t>organisms </a:t>
            </a:r>
            <a:r>
              <a:rPr lang="en-US" sz="2400" dirty="0" smtClean="0"/>
              <a:t>grow </a:t>
            </a:r>
            <a:r>
              <a:rPr lang="en-US" sz="2400" dirty="0"/>
              <a:t>and reproduce, maintain homeostasis, sense and respond to their environment, and rely on energy to carry out their functions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All matter is composed of elements.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Four</a:t>
            </a:r>
            <a:r>
              <a:rPr lang="en-US" sz="2400" dirty="0" smtClean="0"/>
              <a:t> </a:t>
            </a:r>
            <a:r>
              <a:rPr lang="en-US" sz="2400" dirty="0"/>
              <a:t>types of </a:t>
            </a:r>
            <a:r>
              <a:rPr lang="en-US" sz="2400" dirty="0" smtClean="0"/>
              <a:t>big biological molecules: </a:t>
            </a:r>
            <a:r>
              <a:rPr lang="en-US" sz="2400" dirty="0"/>
              <a:t>proteins, carbohydrates, nucleic acids, and lipids. </a:t>
            </a:r>
            <a:endParaRPr lang="en-US" sz="2400" dirty="0" smtClean="0"/>
          </a:p>
          <a:p>
            <a:r>
              <a:rPr lang="en-US" sz="2400" dirty="0" smtClean="0"/>
              <a:t>All four are </a:t>
            </a:r>
            <a:r>
              <a:rPr lang="en-US" sz="2400" dirty="0" smtClean="0">
                <a:solidFill>
                  <a:srgbClr val="FF0000"/>
                </a:solidFill>
              </a:rPr>
              <a:t>carbon-based</a:t>
            </a:r>
            <a:r>
              <a:rPr lang="en-US" sz="2400" dirty="0" smtClean="0"/>
              <a:t> </a:t>
            </a:r>
            <a:r>
              <a:rPr lang="en-US" sz="2400" dirty="0"/>
              <a:t>organic </a:t>
            </a:r>
            <a:r>
              <a:rPr lang="en-US" sz="2400" dirty="0" smtClean="0"/>
              <a:t>molecules </a:t>
            </a:r>
          </a:p>
          <a:p>
            <a:r>
              <a:rPr lang="en-US" sz="2400" dirty="0" smtClean="0"/>
              <a:t>Living organisms </a:t>
            </a:r>
            <a:r>
              <a:rPr lang="en-US" sz="2400" dirty="0"/>
              <a:t>are made of </a:t>
            </a:r>
            <a:r>
              <a:rPr lang="en-US" sz="2400" dirty="0" smtClean="0">
                <a:solidFill>
                  <a:srgbClr val="FF0000"/>
                </a:solidFill>
              </a:rPr>
              <a:t>cells</a:t>
            </a:r>
            <a:r>
              <a:rPr lang="en-US" sz="2400" dirty="0" smtClean="0"/>
              <a:t>, the smallest unit of life.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concentration of </a:t>
            </a:r>
            <a:r>
              <a:rPr lang="en-US" sz="2400" dirty="0">
                <a:solidFill>
                  <a:srgbClr val="FF0000"/>
                </a:solidFill>
              </a:rPr>
              <a:t>H+ ions </a:t>
            </a:r>
            <a:r>
              <a:rPr lang="en-US" sz="2400" dirty="0"/>
              <a:t>in a solution determines its </a:t>
            </a:r>
            <a:r>
              <a:rPr lang="en-US" sz="2400" dirty="0" err="1"/>
              <a:t>pH.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0069"/>
            <a:ext cx="8077200" cy="6867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DNA - </a:t>
            </a:r>
            <a:r>
              <a:rPr lang="en-US" sz="5400" dirty="0" smtClean="0">
                <a:solidFill>
                  <a:srgbClr val="FF0000"/>
                </a:solidFill>
              </a:rPr>
              <a:t>universal</a:t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37" y="1296331"/>
            <a:ext cx="8305800" cy="609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slight differences, but close enough to do this!!!</a:t>
            </a:r>
          </a:p>
          <a:p>
            <a:pPr algn="l"/>
            <a:endParaRPr lang="en-US" sz="2400" dirty="0" smtClean="0"/>
          </a:p>
        </p:txBody>
      </p:sp>
      <p:pic>
        <p:nvPicPr>
          <p:cNvPr id="1026" name="Picture 2" descr="http://upload.wikimedia.org/wikipedia/commons/8/80/Glowing_tobacco_pl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2819400" cy="40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Zebrafis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1"/>
            <a:ext cx="2133600" cy="10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GloFis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64" y="3277531"/>
            <a:ext cx="4417599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6629400" y="520155"/>
            <a:ext cx="28296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variations of the same  basic genetic  code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2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Why viruses are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not “alive”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/>
            <a:r>
              <a:rPr lang="en-US" strike="sngStrike" dirty="0" smtClean="0">
                <a:latin typeface="Calibri" charset="0"/>
              </a:rPr>
              <a:t>Growth</a:t>
            </a:r>
            <a:endParaRPr lang="en-US" strike="sngStrike" dirty="0">
              <a:latin typeface="Calibri" charset="0"/>
            </a:endParaRPr>
          </a:p>
          <a:p>
            <a:pPr eaLnBrk="1" hangingPunct="1"/>
            <a:r>
              <a:rPr lang="en-US" strike="sngStrike" dirty="0" smtClean="0">
                <a:latin typeface="Calibri" charset="0"/>
              </a:rPr>
              <a:t>Reproduction</a:t>
            </a:r>
            <a:r>
              <a:rPr lang="en-US" dirty="0" smtClean="0">
                <a:latin typeface="Calibri" charset="0"/>
              </a:rPr>
              <a:t> (need host to do it)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strike="sngStrike" dirty="0">
                <a:latin typeface="Calibri" charset="0"/>
              </a:rPr>
              <a:t>Homeostasis</a:t>
            </a:r>
          </a:p>
          <a:p>
            <a:pPr eaLnBrk="1" hangingPunct="1"/>
            <a:r>
              <a:rPr lang="en-US" strike="sngStrike" dirty="0">
                <a:latin typeface="Calibri" charset="0"/>
              </a:rPr>
              <a:t>Sense and respond to </a:t>
            </a:r>
            <a:r>
              <a:rPr lang="en-US" strike="sngStrike" dirty="0" smtClean="0">
                <a:latin typeface="Calibri" charset="0"/>
              </a:rPr>
              <a:t>stimuli</a:t>
            </a:r>
            <a:r>
              <a:rPr lang="en-US" dirty="0" smtClean="0">
                <a:latin typeface="Calibri" charset="0"/>
              </a:rPr>
              <a:t> (probably not)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strike="sngStrike" dirty="0" smtClean="0">
                <a:latin typeface="Calibri" charset="0"/>
              </a:rPr>
              <a:t>Ability to obtain </a:t>
            </a:r>
            <a:r>
              <a:rPr lang="en-US" strike="sngStrike" dirty="0">
                <a:latin typeface="Calibri" charset="0"/>
              </a:rPr>
              <a:t>and use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5400"/>
            <a:ext cx="1752600" cy="2503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244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At least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two parts</a:t>
            </a:r>
            <a:r>
              <a:rPr lang="en-US" b="1" dirty="0" smtClean="0">
                <a:ea typeface="+mj-ea"/>
                <a:cs typeface="+mj-cs"/>
              </a:rPr>
              <a:t> in all viruses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399" y="1066800"/>
            <a:ext cx="8229600" cy="3962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Nucleic acid core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Protein coat</a:t>
            </a: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Many viruses also have capsule made of membranes stolen from their host cell</a:t>
            </a:r>
            <a:endParaRPr lang="en-US" dirty="0">
              <a:latin typeface="Calibri" charset="0"/>
            </a:endParaRPr>
          </a:p>
        </p:txBody>
      </p:sp>
      <p:pic>
        <p:nvPicPr>
          <p:cNvPr id="1028" name="Picture 4" descr="https://upload.wikimedia.org/wikipedia/commons/thumb/8/8e/TMV_structure_simple.png/180px-TMV_structure_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0757"/>
            <a:ext cx="31075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2/29/Phage_injecting_its_genome_into_bacteria.svg/300px-Phage_injecting_its_genome_into_bacter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4531"/>
            <a:ext cx="2857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Nerd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Metabolism</a:t>
            </a:r>
            <a:r>
              <a:rPr lang="en-US" dirty="0" smtClean="0"/>
              <a:t>: sum total of all chemical reactions occurring in living things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Goal:  organisms need to obtain energy to power their 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All life is composed of the same chemical building blocks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04800" y="1593850"/>
            <a:ext cx="3048000" cy="4602163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Matter</a:t>
            </a:r>
            <a:r>
              <a:rPr lang="en-US" sz="2400" dirty="0">
                <a:latin typeface="Calibri" charset="0"/>
              </a:rPr>
              <a:t> </a:t>
            </a:r>
            <a:endParaRPr lang="en-US" sz="2400" dirty="0" smtClean="0">
              <a:latin typeface="Calibri" charset="0"/>
            </a:endParaRPr>
          </a:p>
          <a:p>
            <a:pPr lvl="1" eaLnBrk="1" hangingPunct="1"/>
            <a:r>
              <a:rPr lang="en-US" sz="2000" dirty="0" smtClean="0">
                <a:latin typeface="Calibri" charset="0"/>
              </a:rPr>
              <a:t>takes </a:t>
            </a:r>
            <a:r>
              <a:rPr lang="en-US" sz="2000" dirty="0">
                <a:latin typeface="Calibri" charset="0"/>
              </a:rPr>
              <a:t>up </a:t>
            </a:r>
            <a:r>
              <a:rPr lang="en-US" sz="2000" dirty="0" smtClean="0">
                <a:latin typeface="Calibri" charset="0"/>
              </a:rPr>
              <a:t>space</a:t>
            </a:r>
          </a:p>
          <a:p>
            <a:pPr lvl="1" eaLnBrk="1" hangingPunct="1"/>
            <a:r>
              <a:rPr lang="en-US" sz="2000" dirty="0" smtClean="0">
                <a:latin typeface="Calibri" charset="0"/>
              </a:rPr>
              <a:t>has mass</a:t>
            </a:r>
            <a:endParaRPr lang="en-US" sz="2000" dirty="0">
              <a:latin typeface="Calibri" charset="0"/>
            </a:endParaRPr>
          </a:p>
          <a:p>
            <a:pPr eaLnBrk="1" hangingPunct="1"/>
            <a:endParaRPr lang="en-US" sz="2400" b="1" dirty="0">
              <a:latin typeface="Calibri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Calibri" charset="0"/>
              </a:rPr>
              <a:t>elements</a:t>
            </a:r>
            <a:r>
              <a:rPr lang="en-US" sz="2400" dirty="0" smtClean="0">
                <a:latin typeface="Calibri" charset="0"/>
              </a:rPr>
              <a:t> </a:t>
            </a:r>
          </a:p>
          <a:p>
            <a:pPr lvl="1" eaLnBrk="1" hangingPunct="1"/>
            <a:r>
              <a:rPr lang="en-US" sz="2000" dirty="0" smtClean="0">
                <a:latin typeface="Calibri" charset="0"/>
              </a:rPr>
              <a:t>Can’t </a:t>
            </a:r>
            <a:r>
              <a:rPr lang="en-US" sz="2000" dirty="0">
                <a:latin typeface="Calibri" charset="0"/>
              </a:rPr>
              <a:t>be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chemically</a:t>
            </a:r>
            <a:r>
              <a:rPr lang="en-US" sz="2000" dirty="0">
                <a:latin typeface="Calibri" charset="0"/>
              </a:rPr>
              <a:t> broken </a:t>
            </a:r>
            <a:r>
              <a:rPr lang="en-US" sz="2000" dirty="0" smtClean="0">
                <a:latin typeface="Calibri" charset="0"/>
              </a:rPr>
              <a:t>down</a:t>
            </a:r>
            <a:endParaRPr lang="en-US" sz="2000" dirty="0">
              <a:latin typeface="Calibri" charset="0"/>
            </a:endParaRPr>
          </a:p>
        </p:txBody>
      </p:sp>
      <p:pic>
        <p:nvPicPr>
          <p:cNvPr id="5123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4-097~Mushroom-Cloud-Nagasaki-Japan-1945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332" y="4535468"/>
            <a:ext cx="1099127" cy="16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4718" y="4718685"/>
            <a:ext cx="2269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Yes, we can use physics, but that turns some of the mass into energy, and tends to be messy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9126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“essential elements”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25 essential elements (ones needed for life)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Carbon, hydrogen, oxygen and nitrogen make up 96% of 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41486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0200" cy="868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Atom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438400" y="302712"/>
            <a:ext cx="3962400" cy="12493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Smallest piece of element that acts like larger amounts</a:t>
            </a:r>
            <a:endParaRPr lang="en-US" b="1" dirty="0">
              <a:latin typeface="Calibri" charset="0"/>
            </a:endParaRPr>
          </a:p>
        </p:txBody>
      </p:sp>
      <p:pic>
        <p:nvPicPr>
          <p:cNvPr id="6" name="Picture 4" descr="F:\BSC 1005 - Survey\resources\jpgs labled\ch05\figure_05_02_nb.jpg"/>
          <p:cNvPicPr>
            <a:picLocks noChangeAspect="1" noChangeArrowheads="1"/>
          </p:cNvPicPr>
          <p:nvPr/>
        </p:nvPicPr>
        <p:blipFill rotWithShape="1">
          <a:blip r:embed="rId2" cstate="print"/>
          <a:srcRect b="6802"/>
          <a:stretch/>
        </p:blipFill>
        <p:spPr bwMode="auto">
          <a:xfrm>
            <a:off x="1371600" y="1371600"/>
            <a:ext cx="6477000" cy="403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5855451"/>
            <a:ext cx="8305800" cy="6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most atoms are neutral: protons = electrons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44916" y="18288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Only three particles matter in biology</a:t>
            </a:r>
          </a:p>
        </p:txBody>
      </p:sp>
      <p:sp>
        <p:nvSpPr>
          <p:cNvPr id="3" name="Down Arrow 2"/>
          <p:cNvSpPr/>
          <p:nvPr/>
        </p:nvSpPr>
        <p:spPr>
          <a:xfrm>
            <a:off x="6934200" y="2870099"/>
            <a:ext cx="457200" cy="1034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030"/>
            <a:ext cx="6019800" cy="76560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Nucleus: middle of atom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5655207" y="2472406"/>
            <a:ext cx="3336925" cy="347119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Where mass is!!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Made of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protons</a:t>
            </a:r>
            <a:r>
              <a:rPr lang="en-US" dirty="0" smtClean="0">
                <a:latin typeface="Calibri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neutrons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b="7179"/>
          <a:stretch/>
        </p:blipFill>
        <p:spPr bwMode="auto">
          <a:xfrm>
            <a:off x="201168" y="1981200"/>
            <a:ext cx="522695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flipH="1">
            <a:off x="4780173" y="4114800"/>
            <a:ext cx="945247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iron periodic tab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098"/>
            <a:ext cx="1715748" cy="17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2400" y="1010632"/>
            <a:ext cx="1787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Average mass for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this type of atom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1670224" flipH="1">
            <a:off x="5630374" y="1615077"/>
            <a:ext cx="1492085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rotons: 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ositively Charged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62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Number of Protons</a:t>
            </a:r>
          </a:p>
          <a:p>
            <a:pPr marL="0" indent="0" eaLnBrk="1" hangingPunct="1">
              <a:buNone/>
            </a:pPr>
            <a:endParaRPr lang="en-US" sz="1100" b="1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Protons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positive charge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In the nucleus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</a:rPr>
              <a:t>o</a:t>
            </a:r>
            <a:r>
              <a:rPr lang="en-US" dirty="0" smtClean="0">
                <a:latin typeface="Calibri" charset="0"/>
              </a:rPr>
              <a:t>ne mass unit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>
              <a:latin typeface="Calibri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If atom has no charge, protons = electrons</a:t>
            </a:r>
          </a:p>
        </p:txBody>
      </p:sp>
      <p:pic>
        <p:nvPicPr>
          <p:cNvPr id="1026" name="Picture 2" descr="Image result for iron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28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191000" y="1828800"/>
            <a:ext cx="18288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28850"/>
            <a:ext cx="36195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4400" b="1" dirty="0">
                <a:solidFill>
                  <a:srgbClr val="FFFFFE"/>
                </a:solidFill>
                <a:latin typeface="Verdana" charset="0"/>
                <a:cs typeface="+mn-cs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4400" b="1" dirty="0">
                <a:solidFill>
                  <a:srgbClr val="FFFFFE"/>
                </a:solidFill>
                <a:latin typeface="Verdana" charset="0"/>
                <a:cs typeface="+mn-cs"/>
              </a:rPr>
              <a:t>Changing World</a:t>
            </a:r>
            <a:endParaRPr lang="en-US" sz="3400" b="1" dirty="0">
              <a:solidFill>
                <a:srgbClr val="FFFFFE"/>
              </a:solidFill>
              <a:latin typeface="Verdana" charset="0"/>
              <a:cs typeface="+mn-cs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2400" b="1" dirty="0" smtClean="0">
                <a:solidFill>
                  <a:srgbClr val="FFFFFE"/>
                </a:solidFill>
                <a:latin typeface="Verdana" charset="0"/>
                <a:cs typeface="+mn-cs"/>
              </a:rPr>
              <a:t>SECOND EDITION</a:t>
            </a:r>
            <a:endParaRPr lang="en-US" sz="4400" dirty="0">
              <a:solidFill>
                <a:srgbClr val="FFFFFE"/>
              </a:solidFill>
              <a:latin typeface="Times" charset="0"/>
              <a:cs typeface="+mn-cs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800" b="1" dirty="0">
                <a:solidFill>
                  <a:srgbClr val="FFFFFE"/>
                </a:solidFill>
                <a:latin typeface="Verdana" charset="0"/>
                <a:cs typeface="+mn-cs"/>
              </a:rPr>
              <a:t>Lecture PowerPoint</a:t>
            </a:r>
          </a:p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FFFE"/>
                </a:solidFill>
                <a:latin typeface="Verdana" charset="0"/>
                <a:cs typeface="+mn-cs"/>
              </a:rPr>
              <a:t>CHAPTER </a:t>
            </a:r>
            <a:r>
              <a:rPr lang="en-US" sz="2800" b="1" dirty="0">
                <a:solidFill>
                  <a:srgbClr val="FFFFFE"/>
                </a:solidFill>
                <a:latin typeface="Verdana" charset="0"/>
                <a:cs typeface="+mn-cs"/>
              </a:rPr>
              <a:t>2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2800" dirty="0">
                <a:solidFill>
                  <a:srgbClr val="FFFFFE"/>
                </a:solidFill>
                <a:latin typeface="Verdana" charset="0"/>
                <a:cs typeface="+mn-cs"/>
              </a:rPr>
              <a:t>Chemistry and Molecules of Life</a:t>
            </a:r>
            <a:endParaRPr lang="en-US" sz="2800" dirty="0">
              <a:solidFill>
                <a:srgbClr val="FFFFFE"/>
              </a:solidFill>
              <a:latin typeface="Times" charset="0"/>
              <a:cs typeface="+mn-cs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200" b="1" dirty="0" smtClean="0">
                <a:solidFill>
                  <a:srgbClr val="FFFFFE"/>
                </a:solidFill>
                <a:latin typeface="Verdana" charset="0"/>
                <a:cs typeface="+mn-cs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smtClean="0">
                <a:solidFill>
                  <a:srgbClr val="FFFFFE"/>
                </a:solidFill>
                <a:latin typeface="Verdana" charset="0"/>
                <a:cs typeface="+mn-cs"/>
              </a:rPr>
              <a:t> </a:t>
            </a:r>
            <a:endParaRPr lang="en-US" smtClean="0">
              <a:solidFill>
                <a:srgbClr val="FFFFFE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endParaRPr lang="en-US" sz="1600" smtClean="0">
              <a:solidFill>
                <a:srgbClr val="FFFFFE"/>
              </a:solidFill>
              <a:latin typeface="Times" charset="0"/>
              <a:cs typeface="+mn-cs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200" dirty="0" err="1">
                <a:solidFill>
                  <a:srgbClr val="FFFFFE"/>
                </a:solidFill>
              </a:rPr>
              <a:t>Michèle</a:t>
            </a:r>
            <a:r>
              <a:rPr lang="en-US" sz="2200" dirty="0">
                <a:solidFill>
                  <a:srgbClr val="FFFFFE"/>
                </a:solidFill>
              </a:rPr>
              <a:t> Shuster • Janet </a:t>
            </a:r>
            <a:r>
              <a:rPr lang="en-US" sz="2200" dirty="0" err="1">
                <a:solidFill>
                  <a:srgbClr val="FFFFFE"/>
                </a:solidFill>
              </a:rPr>
              <a:t>Vigna</a:t>
            </a:r>
            <a:r>
              <a:rPr lang="en-US" sz="2200" dirty="0">
                <a:solidFill>
                  <a:srgbClr val="FFFFFE"/>
                </a:solidFill>
              </a:rPr>
              <a:t> • Matthew </a:t>
            </a:r>
            <a:r>
              <a:rPr lang="en-US" sz="2200" dirty="0" err="1">
                <a:solidFill>
                  <a:srgbClr val="FFFFFE"/>
                </a:solidFill>
              </a:rPr>
              <a:t>Tontonoz</a:t>
            </a:r>
            <a:r>
              <a:rPr lang="en-US" sz="2200" dirty="0">
                <a:solidFill>
                  <a:srgbClr val="FFFFFE"/>
                </a:solidFill>
              </a:rPr>
              <a:t> • </a:t>
            </a:r>
            <a:r>
              <a:rPr lang="en-US" sz="2200" dirty="0" err="1">
                <a:solidFill>
                  <a:srgbClr val="FFFFFE"/>
                </a:solidFill>
              </a:rPr>
              <a:t>Gunjan</a:t>
            </a:r>
            <a:r>
              <a:rPr lang="en-US" sz="2200" dirty="0">
                <a:solidFill>
                  <a:srgbClr val="FFFFFE"/>
                </a:solidFill>
              </a:rPr>
              <a:t> </a:t>
            </a:r>
            <a:r>
              <a:rPr lang="en-US" sz="2200" dirty="0" err="1">
                <a:solidFill>
                  <a:srgbClr val="FFFFFE"/>
                </a:solidFill>
              </a:rPr>
              <a:t>Sinha</a:t>
            </a:r>
            <a:r>
              <a:rPr lang="en-US" sz="2200" dirty="0">
                <a:solidFill>
                  <a:srgbClr val="FFFFFE"/>
                </a:solidFill>
              </a:rPr>
              <a:t>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976" y="264376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N</a:t>
            </a:r>
            <a:r>
              <a:rPr lang="en-US" b="1" dirty="0" smtClean="0">
                <a:ea typeface="+mj-ea"/>
                <a:cs typeface="+mj-cs"/>
              </a:rPr>
              <a:t>eutrons: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Neutral </a:t>
            </a:r>
            <a:r>
              <a:rPr lang="en-US" b="1" dirty="0">
                <a:ea typeface="+mj-ea"/>
                <a:cs typeface="+mj-c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N</a:t>
            </a:r>
            <a:r>
              <a:rPr lang="en-US" b="1" dirty="0" smtClean="0">
                <a:ea typeface="+mj-ea"/>
                <a:cs typeface="+mj-cs"/>
              </a:rPr>
              <a:t>o charge)</a:t>
            </a:r>
            <a:endParaRPr lang="en-US" b="1" dirty="0">
              <a:ea typeface="+mj-ea"/>
              <a:cs typeface="+mj-cs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b="6202"/>
          <a:stretch/>
        </p:blipFill>
        <p:spPr bwMode="auto">
          <a:xfrm>
            <a:off x="3276600" y="2205151"/>
            <a:ext cx="5226953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05151"/>
            <a:ext cx="3276600" cy="2747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Neutrons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no charge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In the nucleus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</a:rPr>
              <a:t>o</a:t>
            </a:r>
            <a:r>
              <a:rPr lang="en-US" dirty="0" smtClean="0">
                <a:latin typeface="Calibri" charset="0"/>
              </a:rPr>
              <a:t>ne mass unit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524000"/>
            <a:ext cx="584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Mass of an atom – number of protons = number of neutrons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jp2.r0tt.com/l_2a61c320-b388-11e1-9fe5-7bea927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513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46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048000" cy="5181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2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The </a:t>
            </a:r>
            <a:r>
              <a:rPr lang="en-US" sz="2400" b="1" dirty="0">
                <a:latin typeface="Calibri" charset="0"/>
              </a:rPr>
              <a:t>periodic table of elements</a:t>
            </a:r>
            <a:r>
              <a:rPr lang="en-US" sz="2400" dirty="0">
                <a:latin typeface="Calibri" charset="0"/>
              </a:rPr>
              <a:t> represents all known elements on </a:t>
            </a:r>
            <a:r>
              <a:rPr lang="en-US" sz="2400" dirty="0" smtClean="0">
                <a:latin typeface="Calibri" charset="0"/>
              </a:rPr>
              <a:t>Earth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hlinkClick r:id="rId3"/>
              </a:rPr>
              <a:t>Mendeleev was awesome</a:t>
            </a:r>
            <a:endParaRPr lang="en-US" sz="1200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Reports atomic number (# of protons) and atomic mass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sz="2200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All life is composed of the same chemical building blocks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28600" y="1844675"/>
            <a:ext cx="3352800" cy="44799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Atomic number</a:t>
            </a:r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# of protons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Atomic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mass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Calibri" charset="0"/>
            </a:endParaRPr>
          </a:p>
          <a:p>
            <a:pPr lvl="1" eaLnBrk="1" hangingPunct="1"/>
            <a:r>
              <a:rPr lang="en-US" sz="2400" dirty="0" smtClean="0">
                <a:latin typeface="Calibri" charset="0"/>
              </a:rPr>
              <a:t>protons + neutrons</a:t>
            </a:r>
            <a:endParaRPr lang="en-US" dirty="0">
              <a:latin typeface="Calibri" charset="0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Isotopes – atoms with different masses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Atomic mass = protons + neutrons  </a:t>
            </a:r>
            <a:r>
              <a:rPr lang="en-US" sz="1200" dirty="0" smtClean="0">
                <a:solidFill>
                  <a:srgbClr val="FF0000"/>
                </a:solidFill>
              </a:rPr>
              <a:t>(electrons are so small we ignore them)</a:t>
            </a:r>
          </a:p>
          <a:p>
            <a:pPr eaLnBrk="1" hangingPunct="1"/>
            <a:r>
              <a:rPr lang="en-US" sz="2800" dirty="0" smtClean="0"/>
              <a:t>All have the same number of protons (that’s why they are the same element) </a:t>
            </a:r>
          </a:p>
          <a:p>
            <a:pPr eaLnBrk="1" hangingPunct="1"/>
            <a:r>
              <a:rPr lang="en-US" sz="2800" dirty="0" smtClean="0"/>
              <a:t>#of </a:t>
            </a:r>
            <a:r>
              <a:rPr lang="en-US" sz="2800" dirty="0"/>
              <a:t>neutrons </a:t>
            </a:r>
            <a:r>
              <a:rPr lang="en-US" sz="2800" dirty="0" smtClean="0"/>
              <a:t>varies</a:t>
            </a:r>
          </a:p>
        </p:txBody>
      </p:sp>
      <p:pic>
        <p:nvPicPr>
          <p:cNvPr id="4" name="Picture 5" descr="http://wordpress.mrreid.org/wp-content/uploads/2011/03/carbon-isotop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6048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1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“mass of </a:t>
            </a:r>
            <a:r>
              <a:rPr lang="en-US" dirty="0" smtClean="0">
                <a:solidFill>
                  <a:srgbClr val="FF0000"/>
                </a:solidFill>
              </a:rPr>
              <a:t>most common isotope</a:t>
            </a:r>
            <a:r>
              <a:rPr lang="en-US" dirty="0" smtClean="0"/>
              <a:t>” = round the average mass  (for iron, 56 mass units)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“atomic number” = protons </a:t>
            </a:r>
            <a:endParaRPr lang="en-US" dirty="0"/>
          </a:p>
        </p:txBody>
      </p:sp>
      <p:pic>
        <p:nvPicPr>
          <p:cNvPr id="4" name="Picture 2" descr="Image result for iron periodic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819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424018">
            <a:off x="5116914" y="3240227"/>
            <a:ext cx="19050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Isotopes &amp; Neutrons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87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Average </a:t>
            </a:r>
            <a:r>
              <a:rPr lang="en-US" dirty="0" smtClean="0"/>
              <a:t>mass of an atom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Mass of an isotope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Mass – protons = neutrons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630" y="3445383"/>
            <a:ext cx="3676650" cy="1200150"/>
          </a:xfrm>
          <a:prstGeom prst="rect">
            <a:avLst/>
          </a:prstGeom>
        </p:spPr>
      </p:pic>
      <p:pic>
        <p:nvPicPr>
          <p:cNvPr id="5" name="Picture 2" descr="Image result for iron periodic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074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096130"/>
            <a:ext cx="4010025" cy="8953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800600" y="2743200"/>
            <a:ext cx="1752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0" y="3581400"/>
            <a:ext cx="1371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9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28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Some isotopes are unstable (Atoms of this isotope fall apart easily)</a:t>
            </a:r>
          </a:p>
          <a:p>
            <a:pPr eaLnBrk="1" hangingPunct="1"/>
            <a:r>
              <a:rPr lang="en-US" dirty="0" smtClean="0"/>
              <a:t>When atoms break down, part of them will become an atom of a new element, but part of them will become radioactive energy</a:t>
            </a:r>
          </a:p>
        </p:txBody>
      </p:sp>
      <p:pic>
        <p:nvPicPr>
          <p:cNvPr id="15363" name="Picture 4" descr="600px-Radio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2743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5573"/>
            <a:ext cx="3848100" cy="28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2971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Radioactive stuff is useful!!!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(but not this way)</a:t>
            </a:r>
          </a:p>
        </p:txBody>
      </p:sp>
      <p:pic>
        <p:nvPicPr>
          <p:cNvPr id="16387" name="Picture 6" descr="Spider-man"/>
          <p:cNvPicPr>
            <a:picLocks noChangeAspect="1" noChangeArrowheads="1"/>
          </p:cNvPicPr>
          <p:nvPr/>
        </p:nvPicPr>
        <p:blipFill>
          <a:blip r:embed="rId2" cstate="print"/>
          <a:srcRect l="13963" t="17999" r="9639" b="9000"/>
          <a:stretch>
            <a:fillRect/>
          </a:stretch>
        </p:blipFill>
        <p:spPr bwMode="auto">
          <a:xfrm>
            <a:off x="4038600" y="7620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91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Mutant </a:t>
            </a:r>
            <a:r>
              <a:rPr lang="en-US" dirty="0" err="1" smtClean="0"/>
              <a:t>Butterfies</a:t>
            </a:r>
            <a:r>
              <a:rPr lang="en-US" dirty="0" smtClean="0"/>
              <a:t> in Japan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 descr="http://monsterawarenessmonth.files.wordpress.com/2011/02/mothr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52650"/>
            <a:ext cx="4705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media.philly.com/images/butterf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219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979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you should be able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matter organized into molecules of living organisms?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definition of life, and how could Martian life be recognized?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basic structural unit of life?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water so important for life and living organisms?</a:t>
            </a:r>
          </a:p>
        </p:txBody>
      </p:sp>
    </p:spTree>
    <p:extLst>
      <p:ext uri="{BB962C8B-B14F-4D97-AF65-F5344CB8AC3E}">
        <p14:creationId xmlns:p14="http://schemas.microsoft.com/office/powerpoint/2010/main" val="12485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Electrons: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negative charge</a:t>
            </a:r>
            <a:endParaRPr lang="en-US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pic>
        <p:nvPicPr>
          <p:cNvPr id="5" name="Picture 3" descr="D:\User Data\Desktop\infographic_02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5" y="1752600"/>
            <a:ext cx="5226953" cy="4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0656"/>
            <a:ext cx="3276600" cy="2747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Electrons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negative charge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Orbit nucleus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NO MASS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</a:rPr>
              <a:t>            (well, so little that we ignore it)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110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886200"/>
            <a:ext cx="34290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Outer layer of electrons (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valence layer</a:t>
            </a:r>
            <a:r>
              <a:rPr lang="en-US" dirty="0" smtClean="0">
                <a:latin typeface="Calibri" charset="0"/>
              </a:rPr>
              <a:t>) determines the properties of the atom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Energy Levels of Electrons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343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Around the nucleus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layers like onion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Layers = “shells”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8436" name="Picture 4" descr="F:\BSC 1005 - Survey\resources\jpgs labled\ch05\figure_0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50" y="2819400"/>
            <a:ext cx="383857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5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Energy Levels of Electrons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Big orbit = more energy</a:t>
            </a:r>
          </a:p>
          <a:p>
            <a:pPr eaLnBrk="1" hangingPunct="1"/>
            <a:r>
              <a:rPr lang="en-US" dirty="0" smtClean="0"/>
              <a:t>“energy layer” or “electron shell”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Energy Levels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arrangement of electrons = chemical properties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“Valence electrons”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# of valence electrons is most important chemical property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Valence Electron Layers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Atoms want full, empty, or eight electrons</a:t>
            </a:r>
          </a:p>
          <a:p>
            <a:pPr algn="ctr" eaLnBrk="1" hangingPunct="1">
              <a:buFontTx/>
              <a:buNone/>
            </a:pPr>
            <a:r>
              <a:rPr lang="en-US" b="1" i="1" dirty="0" smtClean="0"/>
              <a:t>DO NOT WRITE LAYERS!!!!</a:t>
            </a:r>
          </a:p>
          <a:p>
            <a:pPr algn="ctr" eaLnBrk="1" hangingPunct="1">
              <a:buFontTx/>
              <a:buNone/>
            </a:pPr>
            <a:endParaRPr lang="en-US" b="1" i="1" dirty="0"/>
          </a:p>
          <a:p>
            <a:pPr algn="ctr" eaLnBrk="1" hangingPunct="1">
              <a:buFontTx/>
              <a:buNone/>
            </a:pPr>
            <a:endParaRPr lang="en-US" b="1" i="1" dirty="0" smtClean="0"/>
          </a:p>
          <a:p>
            <a:pPr eaLnBrk="1" hangingPunct="1"/>
            <a:r>
              <a:rPr lang="en-US" sz="1400" dirty="0" smtClean="0">
                <a:solidFill>
                  <a:srgbClr val="FF0000"/>
                </a:solidFill>
              </a:rPr>
              <a:t>Layer 1 = Maximum of 2</a:t>
            </a:r>
          </a:p>
          <a:p>
            <a:pPr eaLnBrk="1" hangingPunct="1"/>
            <a:r>
              <a:rPr lang="en-US" sz="1400" dirty="0" smtClean="0">
                <a:solidFill>
                  <a:srgbClr val="FF0000"/>
                </a:solidFill>
              </a:rPr>
              <a:t>Layer 2 = Maximum of 8</a:t>
            </a:r>
          </a:p>
          <a:p>
            <a:pPr eaLnBrk="1" hangingPunct="1"/>
            <a:r>
              <a:rPr lang="en-US" sz="1400" dirty="0" smtClean="0"/>
              <a:t>Layer 3 = Maximum of 18</a:t>
            </a:r>
          </a:p>
          <a:p>
            <a:pPr eaLnBrk="1" hangingPunct="1"/>
            <a:r>
              <a:rPr lang="en-US" sz="1400" dirty="0" smtClean="0"/>
              <a:t>Layer 4 = Maximum of 32</a:t>
            </a:r>
          </a:p>
          <a:p>
            <a:pPr eaLnBrk="1" hangingPunct="1"/>
            <a:r>
              <a:rPr lang="en-US" sz="1400" dirty="0" smtClean="0"/>
              <a:t>Layer 5 = Maximum of 32</a:t>
            </a:r>
          </a:p>
          <a:p>
            <a:pPr eaLnBrk="1" hangingPunct="1"/>
            <a:r>
              <a:rPr lang="en-US" sz="1400" dirty="0" smtClean="0"/>
              <a:t>Layer 6 = Maximum of 18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835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emo"/>
          <p:cNvPicPr>
            <a:picLocks noChangeAspect="1" noChangeArrowheads="1"/>
          </p:cNvPicPr>
          <p:nvPr/>
        </p:nvPicPr>
        <p:blipFill>
          <a:blip r:embed="rId2" cstate="print"/>
          <a:srcRect t="35001"/>
          <a:stretch>
            <a:fillRect/>
          </a:stretch>
        </p:blipFill>
        <p:spPr bwMode="auto">
          <a:xfrm>
            <a:off x="1371600" y="990600"/>
            <a:ext cx="60198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6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 descr="p_p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0" name="Picture 6" descr="http://i.imdb.com/Photos/Ss/0266543/FNC-18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457200"/>
            <a:ext cx="60887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23 Things You Probably Didn&amp;#39;t Know About The Movie &quot;Finding Nemo&quot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276600"/>
            <a:ext cx="4762500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eriodic%20table"/>
          <p:cNvPicPr>
            <a:picLocks noChangeAspect="1" noChangeArrowheads="1"/>
          </p:cNvPicPr>
          <p:nvPr/>
        </p:nvPicPr>
        <p:blipFill rotWithShape="1">
          <a:blip r:embed="rId2" cstate="print"/>
          <a:srcRect t="14079" b="28320"/>
          <a:stretch/>
        </p:blipFill>
        <p:spPr bwMode="auto">
          <a:xfrm>
            <a:off x="380999" y="1371601"/>
            <a:ext cx="838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p_p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359" y="453196"/>
            <a:ext cx="1576441" cy="157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bigg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44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m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752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m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s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828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s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81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86600" y="211604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Very electronegative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848600" y="914400"/>
            <a:ext cx="228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49961" y="915769"/>
            <a:ext cx="1001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Valence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layer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30737" y="468436"/>
            <a:ext cx="1001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Valence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layer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2526694">
            <a:off x="1472282" y="1267666"/>
            <a:ext cx="99388" cy="915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697552">
            <a:off x="6929403" y="914871"/>
            <a:ext cx="83164" cy="1335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457622">
            <a:off x="6601446" y="993415"/>
            <a:ext cx="100265" cy="1142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0287802">
            <a:off x="6342305" y="1128714"/>
            <a:ext cx="72970" cy="924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934" y="4876800"/>
            <a:ext cx="3541667" cy="1773571"/>
          </a:xfrm>
          <a:prstGeom prst="rect">
            <a:avLst/>
          </a:prstGeom>
        </p:spPr>
      </p:pic>
      <p:pic>
        <p:nvPicPr>
          <p:cNvPr id="22" name="Picture 7" descr="bigg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386" y="5662137"/>
            <a:ext cx="567494" cy="5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34403" y="5292805"/>
            <a:ext cx="2469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Valence = Full or eight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343400" y="5814537"/>
            <a:ext cx="842534" cy="262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Mixture (vs. compound)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4000" dirty="0" smtClean="0"/>
              <a:t>Mixture</a:t>
            </a:r>
          </a:p>
          <a:p>
            <a:pPr eaLnBrk="1" hangingPunct="1"/>
            <a:r>
              <a:rPr lang="en-US" dirty="0" smtClean="0"/>
              <a:t>Two or more substances together</a:t>
            </a:r>
          </a:p>
          <a:p>
            <a:pPr eaLnBrk="1" hangingPunct="1"/>
            <a:r>
              <a:rPr lang="en-US" dirty="0" smtClean="0"/>
              <a:t>Amounts may vary</a:t>
            </a:r>
          </a:p>
          <a:p>
            <a:pPr eaLnBrk="1" hangingPunct="1"/>
            <a:endParaRPr lang="en-US" dirty="0" smtClean="0"/>
          </a:p>
          <a:p>
            <a:pPr marL="0" indent="0">
              <a:buNone/>
            </a:pPr>
            <a:r>
              <a:rPr lang="en-US" sz="4000" dirty="0"/>
              <a:t>Compounds (chemical bonds</a:t>
            </a:r>
            <a:r>
              <a:rPr lang="en-US" sz="4000" dirty="0" smtClean="0"/>
              <a:t>)</a:t>
            </a:r>
          </a:p>
          <a:p>
            <a:r>
              <a:rPr lang="en-US" dirty="0"/>
              <a:t>Two or more elements together</a:t>
            </a:r>
          </a:p>
          <a:p>
            <a:r>
              <a:rPr lang="en-US" dirty="0"/>
              <a:t>Fixed ratio (always the same ratio)</a:t>
            </a:r>
          </a:p>
          <a:p>
            <a:r>
              <a:rPr lang="en-US" dirty="0"/>
              <a:t>Emergent properties – behavior of compound may be drastically different than the behavior of the individual elements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dirty="0" smtClean="0"/>
              <a:t>Strong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44" y="2057400"/>
            <a:ext cx="8229600" cy="3306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Strong chemical bonds are about trying to get everyone to a happy valence number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		Trying </a:t>
            </a:r>
            <a:r>
              <a:rPr lang="en-US" sz="2000" dirty="0">
                <a:solidFill>
                  <a:srgbClr val="FF0000"/>
                </a:solidFill>
              </a:rPr>
              <a:t>to get to full, empty or 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Ionic</a:t>
            </a:r>
            <a:r>
              <a:rPr lang="en-US" dirty="0" smtClean="0"/>
              <a:t>: taking or giving electrons</a:t>
            </a:r>
          </a:p>
          <a:p>
            <a:pPr marL="0" indent="0">
              <a:buNone/>
            </a:pPr>
            <a:r>
              <a:rPr lang="en-US" dirty="0"/>
              <a:t>Covalent:  sharing electrons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0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ea typeface="+mj-ea"/>
                <a:cs typeface="+mj-cs"/>
              </a:rPr>
              <a:t>All</a:t>
            </a:r>
            <a:r>
              <a:rPr lang="en-US" b="1" dirty="0" smtClean="0">
                <a:ea typeface="+mj-ea"/>
                <a:cs typeface="+mj-cs"/>
              </a:rPr>
              <a:t> living things have </a:t>
            </a: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six</a:t>
            </a:r>
            <a:r>
              <a:rPr lang="en-US" b="1" dirty="0" smtClean="0">
                <a:ea typeface="+mj-ea"/>
                <a:cs typeface="+mj-cs"/>
              </a:rPr>
              <a:t> functional traits in common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Growth</a:t>
            </a:r>
            <a:endParaRPr lang="en-US" dirty="0">
              <a:latin typeface="Calibri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Reproduction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Homeostasis</a:t>
            </a:r>
            <a:endParaRPr lang="en-US" dirty="0">
              <a:latin typeface="Calibri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Calibri" charset="0"/>
              </a:rPr>
              <a:t>Sense and respond to stimuli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Calibri" charset="0"/>
              </a:rPr>
              <a:t>Ability to obtain </a:t>
            </a:r>
            <a:r>
              <a:rPr lang="en-US" dirty="0">
                <a:latin typeface="Calibri" charset="0"/>
              </a:rPr>
              <a:t>and use </a:t>
            </a:r>
            <a:r>
              <a:rPr lang="en-US" dirty="0" smtClean="0">
                <a:latin typeface="Calibri" charset="0"/>
              </a:rPr>
              <a:t>energy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Uses DNA to store genetic information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Ions:  Atom with charge</a:t>
            </a:r>
            <a:endParaRPr lang="en-US" sz="18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If electrons != protons, atom has charge, and we call it an “ion”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not one of these </a:t>
            </a:r>
            <a:r>
              <a:rPr lang="en-US" sz="1800" dirty="0" smtClean="0">
                <a:sym typeface="Wingdings" pitchFamily="2" charset="2"/>
              </a:rPr>
              <a:t>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sz="1800" dirty="0" smtClean="0">
                <a:sym typeface="Wingdings" pitchFamily="2" charset="2"/>
              </a:rPr>
              <a:t>(you knew I would make a car joke)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marL="0" eaLnBrk="1" hangingPunct="1"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7652" name="Picture 4" descr="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4445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05000" y="337066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most atoms are neutral: protons = electrons</a:t>
            </a:r>
          </a:p>
        </p:txBody>
      </p:sp>
    </p:spTree>
    <p:extLst>
      <p:ext uri="{BB962C8B-B14F-4D97-AF65-F5344CB8AC3E}">
        <p14:creationId xmlns:p14="http://schemas.microsoft.com/office/powerpoint/2010/main" val="2391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100" dirty="0" smtClean="0"/>
              <a:t>“Cation” = positive charged ion </a:t>
            </a:r>
            <a:r>
              <a:rPr lang="en-US" sz="2000" dirty="0" smtClean="0">
                <a:solidFill>
                  <a:srgbClr val="FF0000"/>
                </a:solidFill>
              </a:rPr>
              <a:t>(protons &gt; electrons)</a:t>
            </a:r>
          </a:p>
          <a:p>
            <a:pPr eaLnBrk="1" hangingPunct="1"/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100" dirty="0" smtClean="0"/>
              <a:t>“</a:t>
            </a:r>
            <a:r>
              <a:rPr lang="en-US" sz="3100" dirty="0"/>
              <a:t>Anion” = </a:t>
            </a:r>
            <a:r>
              <a:rPr lang="en-US" sz="3100" dirty="0" smtClean="0"/>
              <a:t>Negative </a:t>
            </a:r>
            <a:r>
              <a:rPr lang="en-US" sz="3100" dirty="0"/>
              <a:t>charged ion </a:t>
            </a:r>
            <a:r>
              <a:rPr lang="en-US" sz="2000" dirty="0">
                <a:solidFill>
                  <a:srgbClr val="FF0000"/>
                </a:solidFill>
              </a:rPr>
              <a:t>(protons </a:t>
            </a:r>
            <a:r>
              <a:rPr lang="en-US" sz="2000" dirty="0" smtClean="0">
                <a:solidFill>
                  <a:srgbClr val="FF0000"/>
                </a:solidFill>
              </a:rPr>
              <a:t>&lt; </a:t>
            </a:r>
            <a:r>
              <a:rPr lang="en-US" sz="2000" dirty="0">
                <a:solidFill>
                  <a:srgbClr val="FF0000"/>
                </a:solidFill>
              </a:rPr>
              <a:t>electrons)</a:t>
            </a:r>
          </a:p>
          <a:p>
            <a:pPr eaLnBrk="1" hangingPunct="1"/>
            <a:endParaRPr lang="en-US" sz="3100" dirty="0" smtClean="0"/>
          </a:p>
          <a:p>
            <a:pPr eaLnBrk="1" hangingPunct="1"/>
            <a:endParaRPr lang="en-US" sz="3100" dirty="0" smtClean="0"/>
          </a:p>
          <a:p>
            <a:pPr eaLnBrk="1" hangingPunct="1"/>
            <a:r>
              <a:rPr lang="en-US" sz="3100" dirty="0" smtClean="0"/>
              <a:t>Opposite charges attract</a:t>
            </a:r>
          </a:p>
        </p:txBody>
      </p:sp>
    </p:spTree>
    <p:extLst>
      <p:ext uri="{BB962C8B-B14F-4D97-AF65-F5344CB8AC3E}">
        <p14:creationId xmlns:p14="http://schemas.microsoft.com/office/powerpoint/2010/main" val="3820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388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Ionic Bonds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Electron exchange creates a charge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Opposites charges attract</a:t>
            </a: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“salts”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9699" name="Picture 5" descr="i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81100"/>
            <a:ext cx="3981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7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38" name="Picture 2" descr="Atom hu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53125" cy="478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7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76300" y="1295400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Covalent </a:t>
            </a:r>
            <a:r>
              <a:rPr lang="en-US" sz="3600" dirty="0" smtClean="0"/>
              <a:t>Bonds: Sharing Electrons</a:t>
            </a:r>
            <a:endParaRPr lang="en-US" sz="3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strong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“single”, “double” or “triple”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# of shared electrons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“molecules”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23" name="Picture 5" descr="F:\BSC 1005 - Survey\resources\jpgs labled\ch05\figure_05_04a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58975"/>
            <a:ext cx="311467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Polar</a:t>
            </a:r>
            <a:r>
              <a:rPr lang="en-US" dirty="0" smtClean="0"/>
              <a:t> Covalent Bonds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Charged</a:t>
            </a:r>
          </a:p>
          <a:p>
            <a:pPr eaLnBrk="1" hangingPunct="1"/>
            <a:r>
              <a:rPr lang="en-US" dirty="0" smtClean="0"/>
              <a:t>electron</a:t>
            </a:r>
            <a:r>
              <a:rPr lang="en-US" dirty="0" smtClean="0"/>
              <a:t>egative </a:t>
            </a:r>
            <a:r>
              <a:rPr lang="en-US" dirty="0" smtClean="0"/>
              <a:t>end hogs electrons</a:t>
            </a:r>
          </a:p>
        </p:txBody>
      </p:sp>
      <p:pic>
        <p:nvPicPr>
          <p:cNvPr id="32772" name="Picture 4" descr="polarCoval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0"/>
            <a:ext cx="46386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images.cheezburger.com/completestore/2010/1/6/129072942381694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3695700"/>
            <a:ext cx="3413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homasnet.com/articles/image/electrical-power-generation/nib-mag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7319" y="1394931"/>
            <a:ext cx="1465660" cy="12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mage result for water hydrogen bonding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57275"/>
            <a:ext cx="2286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5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44" y="304800"/>
            <a:ext cx="8229600" cy="838200"/>
          </a:xfrm>
        </p:spPr>
        <p:txBody>
          <a:bodyPr/>
          <a:lstStyle/>
          <a:p>
            <a:r>
              <a:rPr lang="en-US" dirty="0" smtClean="0"/>
              <a:t>Weak Chemical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44" y="1600200"/>
            <a:ext cx="8229600" cy="3306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Temporary attractions between atoms or molecules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1) Hydrogen </a:t>
            </a:r>
            <a:r>
              <a:rPr lang="en-US" dirty="0" smtClean="0"/>
              <a:t>bonds – </a:t>
            </a:r>
            <a:r>
              <a:rPr lang="en-US" dirty="0" smtClean="0">
                <a:solidFill>
                  <a:srgbClr val="FF0000"/>
                </a:solidFill>
              </a:rPr>
              <a:t>ULTRA important in protein shape   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SHAPE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IS EVERYTHING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Van </a:t>
            </a:r>
            <a:r>
              <a:rPr lang="en-US" dirty="0" smtClean="0"/>
              <a:t>der </a:t>
            </a:r>
            <a:r>
              <a:rPr lang="en-US" dirty="0" err="1" smtClean="0"/>
              <a:t>waals</a:t>
            </a:r>
            <a:r>
              <a:rPr lang="en-US" dirty="0" smtClean="0"/>
              <a:t> – why geckos are cool??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9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Weak Chemical Bonds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Hydrogen bonds</a:t>
            </a:r>
          </a:p>
          <a:p>
            <a:pPr lvl="1"/>
            <a:r>
              <a:rPr lang="en-US" dirty="0" smtClean="0"/>
              <a:t>hydrogen is NOT electronegative</a:t>
            </a:r>
          </a:p>
          <a:p>
            <a:pPr lvl="1"/>
            <a:r>
              <a:rPr lang="en-US" dirty="0" smtClean="0"/>
              <a:t>Often positively charged</a:t>
            </a:r>
          </a:p>
          <a:p>
            <a:pPr lvl="1"/>
            <a:r>
              <a:rPr lang="en-US" dirty="0" smtClean="0"/>
              <a:t>Opposite charges attract</a:t>
            </a:r>
          </a:p>
        </p:txBody>
      </p:sp>
      <p:pic>
        <p:nvPicPr>
          <p:cNvPr id="4" name="Picture 2" descr="F:\BSC 1005 - Survey\resources\jpgs labled\ch05\figure_05_17_nb.jpg"/>
          <p:cNvPicPr>
            <a:picLocks noChangeAspect="1" noChangeArrowheads="1"/>
          </p:cNvPicPr>
          <p:nvPr/>
        </p:nvPicPr>
        <p:blipFill rotWithShape="1">
          <a:blip r:embed="rId2" cstate="print"/>
          <a:srcRect l="50000" t="35711" b="42627"/>
          <a:stretch/>
        </p:blipFill>
        <p:spPr bwMode="auto">
          <a:xfrm>
            <a:off x="838200" y="3657600"/>
            <a:ext cx="5812050" cy="2667000"/>
          </a:xfrm>
          <a:prstGeom prst="rect">
            <a:avLst/>
          </a:prstGeom>
          <a:noFill/>
        </p:spPr>
      </p:pic>
      <p:pic>
        <p:nvPicPr>
          <p:cNvPr id="5" name="Picture 2" descr="F:\BSC 1005 - Survey\resources\jpgs labled\ch05\figure_05_17_nb.jpg"/>
          <p:cNvPicPr>
            <a:picLocks noChangeAspect="1" noChangeArrowheads="1"/>
          </p:cNvPicPr>
          <p:nvPr/>
        </p:nvPicPr>
        <p:blipFill rotWithShape="1">
          <a:blip r:embed="rId2" cstate="print"/>
          <a:srcRect t="35711" r="62222" b="49882"/>
          <a:stretch/>
        </p:blipFill>
        <p:spPr bwMode="auto">
          <a:xfrm rot="16200000">
            <a:off x="5497932" y="3112668"/>
            <a:ext cx="4819170" cy="1946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1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Weak Chemical Bonds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3163" y="1776136"/>
            <a:ext cx="8229600" cy="597501"/>
          </a:xfrm>
        </p:spPr>
        <p:txBody>
          <a:bodyPr/>
          <a:lstStyle/>
          <a:p>
            <a:r>
              <a:rPr lang="en-US" dirty="0">
                <a:hlinkClick r:id="rId2"/>
              </a:rPr>
              <a:t>Van der Waals bonds </a:t>
            </a:r>
            <a:r>
              <a:rPr lang="en-US" dirty="0"/>
              <a:t>– non-polar, </a:t>
            </a:r>
            <a:r>
              <a:rPr lang="en-US" dirty="0" smtClean="0"/>
              <a:t>temporary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 descr="http://startswithabang.com/wp-content/uploads/2009/02/gecko-setae-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75748"/>
            <a:ext cx="5419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-C7KiA9IKLJ0/UlOs_0IrpYI/AAAAAAAAO7M/CcVprjuM8SU/s1152/IMG_0762-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6" r="16001" b="31250"/>
          <a:stretch/>
        </p:blipFill>
        <p:spPr bwMode="auto">
          <a:xfrm>
            <a:off x="5683250" y="3575854"/>
            <a:ext cx="2892425" cy="90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6.googleusercontent.com/-JGMi_tkNsJU/UlOs9qdoXiI/AAAAAAAAO7E/DtcFcykP5Ss/s1152/IMG_0761-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38541" r="13223" b="33334"/>
          <a:stretch/>
        </p:blipFill>
        <p:spPr bwMode="auto">
          <a:xfrm>
            <a:off x="5690338" y="4607467"/>
            <a:ext cx="2892425" cy="7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6.googleusercontent.com/-mfdXfvkJ2hE/UlOtD7dDV4I/AAAAAAAAO7c/ZBU_h4oHt_c/s1152/IMG_0769-c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37500" r="14611" b="30208"/>
          <a:stretch/>
        </p:blipFill>
        <p:spPr bwMode="auto">
          <a:xfrm>
            <a:off x="5690338" y="5440362"/>
            <a:ext cx="2892425" cy="7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2125" y="3145054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Geckos love honey-nut cheerios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Biologically Important Atoms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3429000" cy="2438400"/>
          </a:xfrm>
        </p:spPr>
        <p:txBody>
          <a:bodyPr/>
          <a:lstStyle/>
          <a:p>
            <a:pPr eaLnBrk="1" hangingPunct="1"/>
            <a:r>
              <a:rPr lang="en-US" dirty="0" smtClean="0"/>
              <a:t>Know the </a:t>
            </a:r>
            <a:r>
              <a:rPr lang="en-US" dirty="0" smtClean="0">
                <a:solidFill>
                  <a:srgbClr val="FF0000"/>
                </a:solidFill>
              </a:rPr>
              <a:t>first three columns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You will see this again!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694" y="1467854"/>
            <a:ext cx="5024106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38" y="32084"/>
            <a:ext cx="82296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six</a:t>
            </a:r>
            <a:r>
              <a:rPr lang="en-US" b="1" dirty="0" smtClean="0">
                <a:ea typeface="+mj-ea"/>
                <a:cs typeface="+mj-cs"/>
              </a:rPr>
              <a:t> </a:t>
            </a:r>
            <a:r>
              <a:rPr lang="en-US" b="1" dirty="0">
                <a:ea typeface="+mj-ea"/>
                <a:cs typeface="+mj-cs"/>
              </a:rPr>
              <a:t>functional traits in </a:t>
            </a:r>
            <a:r>
              <a:rPr lang="en-US" b="1" dirty="0" smtClean="0">
                <a:ea typeface="+mj-ea"/>
                <a:cs typeface="+mj-cs"/>
              </a:rPr>
              <a:t>all living things 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42016" y="838200"/>
            <a:ext cx="88392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Growth</a:t>
            </a:r>
            <a:r>
              <a:rPr lang="en-US" b="1" dirty="0">
                <a:latin typeface="Calibri" charset="0"/>
              </a:rPr>
              <a:t>: </a:t>
            </a:r>
            <a:r>
              <a:rPr lang="en-US" dirty="0">
                <a:latin typeface="Calibri" charset="0"/>
              </a:rPr>
              <a:t>the process of increasing in size</a:t>
            </a:r>
          </a:p>
        </p:txBody>
      </p:sp>
      <p:pic>
        <p:nvPicPr>
          <p:cNvPr id="3074" name="Picture 2" descr="D:\User Data\Desktop\infographic_02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4"/>
          <a:stretch/>
        </p:blipFill>
        <p:spPr bwMode="auto">
          <a:xfrm>
            <a:off x="471227" y="1409700"/>
            <a:ext cx="8142592" cy="20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2016" y="3411098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Reproduction</a:t>
            </a:r>
            <a:r>
              <a:rPr lang="en-US" dirty="0" smtClean="0">
                <a:latin typeface="Calibri" charset="0"/>
              </a:rPr>
              <a:t>: the process of producing new organisms  </a:t>
            </a:r>
            <a:endParaRPr lang="en-US" dirty="0">
              <a:latin typeface="Calibri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2"/>
          <a:stretch/>
        </p:blipFill>
        <p:spPr bwMode="auto">
          <a:xfrm>
            <a:off x="463206" y="4439798"/>
            <a:ext cx="8077200" cy="18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charset="0"/>
                <a:cs typeface="+mj-cs"/>
              </a:rPr>
              <a:t>All life              is based on carbon!!!</a:t>
            </a:r>
            <a:endParaRPr lang="en-US" sz="4000" b="1" dirty="0">
              <a:latin typeface="Calibri" charset="0"/>
              <a:cs typeface="+mj-cs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Carbon</a:t>
            </a:r>
            <a:endParaRPr lang="en-US" dirty="0" smtClean="0">
              <a:latin typeface="Calibri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fourth </a:t>
            </a:r>
            <a:r>
              <a:rPr lang="en-US" dirty="0">
                <a:latin typeface="Calibri" charset="0"/>
              </a:rPr>
              <a:t>most common element in the </a:t>
            </a:r>
            <a:r>
              <a:rPr lang="en-US" dirty="0" smtClean="0">
                <a:latin typeface="Calibri" charset="0"/>
              </a:rPr>
              <a:t>universe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</a:rPr>
              <a:t>second </a:t>
            </a:r>
            <a:r>
              <a:rPr lang="en-US" dirty="0">
                <a:latin typeface="Calibri" charset="0"/>
              </a:rPr>
              <a:t>most common element in </a:t>
            </a:r>
            <a:r>
              <a:rPr lang="en-US" dirty="0" smtClean="0">
                <a:latin typeface="Calibri" charset="0"/>
              </a:rPr>
              <a:t>human body</a:t>
            </a:r>
          </a:p>
          <a:p>
            <a:pPr lvl="1" eaLnBrk="1" hangingPunct="1">
              <a:buNone/>
            </a:pPr>
            <a:endParaRPr lang="en-US" dirty="0">
              <a:latin typeface="Calibri" charset="0"/>
            </a:endParaRPr>
          </a:p>
          <a:p>
            <a:pPr marL="0" lvl="1" indent="0" eaLnBrk="1" hangingPunct="1">
              <a:buNone/>
            </a:pPr>
            <a:r>
              <a:rPr lang="en-US" dirty="0" smtClean="0">
                <a:latin typeface="Calibri" charset="0"/>
              </a:rPr>
              <a:t>One of six elements that make up most of humans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Oxygen (65%)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Carbon (18.5%)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Hydrogen (9.5%)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Nitrogen (3.3%)</a:t>
            </a:r>
          </a:p>
          <a:p>
            <a:pPr lvl="2" eaLnBrk="1" hangingPunct="1"/>
            <a:r>
              <a:rPr lang="en-US" dirty="0" smtClean="0">
                <a:latin typeface="Calibri" charset="0"/>
              </a:rPr>
              <a:t>Phosphorus and sulfur (2%)</a:t>
            </a: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609600"/>
            <a:ext cx="145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(That we know of)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645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charset="0"/>
                <a:cs typeface="+mj-cs"/>
              </a:rPr>
              <a:t>Carbon wants </a:t>
            </a:r>
            <a:r>
              <a:rPr lang="en-US" sz="4000" b="1" dirty="0" smtClean="0">
                <a:solidFill>
                  <a:srgbClr val="FF0000"/>
                </a:solidFill>
                <a:latin typeface="Calibri" charset="0"/>
                <a:cs typeface="+mj-cs"/>
              </a:rPr>
              <a:t>four</a:t>
            </a:r>
            <a:r>
              <a:rPr lang="en-US" sz="4000" b="1" dirty="0" smtClean="0">
                <a:latin typeface="Calibri" charset="0"/>
                <a:cs typeface="+mj-cs"/>
              </a:rPr>
              <a:t> bonds that are </a:t>
            </a:r>
            <a:r>
              <a:rPr lang="en-US" sz="4000" b="1" dirty="0" smtClean="0">
                <a:solidFill>
                  <a:srgbClr val="FF0000"/>
                </a:solidFill>
                <a:latin typeface="Calibri" charset="0"/>
                <a:cs typeface="+mj-cs"/>
              </a:rPr>
              <a:t>covalent</a:t>
            </a:r>
            <a:endParaRPr lang="en-US" sz="4000" b="1" dirty="0">
              <a:solidFill>
                <a:srgbClr val="FF0000"/>
              </a:solidFill>
              <a:latin typeface="Calibri" charset="0"/>
              <a:cs typeface="+mj-cs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50825" y="1581150"/>
            <a:ext cx="3810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Calibri" charset="0"/>
              </a:rPr>
              <a:t>Carbon is a key component of the molecules of living organisms 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It </a:t>
            </a:r>
            <a:r>
              <a:rPr lang="en-US" sz="2400" dirty="0">
                <a:latin typeface="Calibri" charset="0"/>
              </a:rPr>
              <a:t>can form multiple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covalent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</a:rPr>
              <a:t>bonds</a:t>
            </a:r>
            <a:r>
              <a:rPr lang="en-US" sz="2400" b="1" dirty="0" smtClean="0">
                <a:latin typeface="Calibri" charset="0"/>
              </a:rPr>
              <a:t>, </a:t>
            </a:r>
            <a:r>
              <a:rPr lang="en-US" sz="2400" dirty="0" smtClean="0">
                <a:latin typeface="Calibri" charset="0"/>
              </a:rPr>
              <a:t>the sharing </a:t>
            </a:r>
            <a:r>
              <a:rPr lang="en-US" sz="2400" dirty="0">
                <a:latin typeface="Calibri" charset="0"/>
              </a:rPr>
              <a:t>of a pair of electrons between two </a:t>
            </a:r>
            <a:r>
              <a:rPr lang="en-US" sz="2400" dirty="0" smtClean="0">
                <a:latin typeface="Calibri" charset="0"/>
              </a:rPr>
              <a:t>atoms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Will explain bond types</a:t>
            </a:r>
            <a:endParaRPr lang="en-US" sz="2400" dirty="0">
              <a:latin typeface="Calibri" charset="0"/>
            </a:endParaRPr>
          </a:p>
        </p:txBody>
      </p:sp>
      <p:pic>
        <p:nvPicPr>
          <p:cNvPr id="6146" name="Picture 2" descr="D:\User Data\Desktop\infographic_02_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66" y="1676400"/>
            <a:ext cx="5025534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Calibri" charset="0"/>
              </a:rPr>
              <a:t>Molecules</a:t>
            </a:r>
            <a:r>
              <a:rPr lang="en-US" dirty="0" smtClean="0">
                <a:latin typeface="Calibri" charset="0"/>
              </a:rPr>
              <a:t> form when </a:t>
            </a:r>
            <a:r>
              <a:rPr lang="en-US" dirty="0">
                <a:latin typeface="Calibri" charset="0"/>
              </a:rPr>
              <a:t>atoms are linked by covalent </a:t>
            </a:r>
            <a:r>
              <a:rPr lang="en-US" dirty="0" smtClean="0">
                <a:latin typeface="Calibri" charset="0"/>
              </a:rPr>
              <a:t>bonds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Carbon </a:t>
            </a:r>
            <a:r>
              <a:rPr lang="en-US" dirty="0">
                <a:latin typeface="Calibri" charset="0"/>
              </a:rPr>
              <a:t>atoms </a:t>
            </a:r>
            <a:r>
              <a:rPr lang="en-US" dirty="0" smtClean="0">
                <a:latin typeface="Calibri" charset="0"/>
              </a:rPr>
              <a:t>can bond up to four atoms</a:t>
            </a:r>
            <a:endParaRPr lang="en-US" dirty="0">
              <a:latin typeface="Calibri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733800"/>
            <a:ext cx="85344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Calibri" charset="0"/>
                <a:cs typeface="+mj-cs"/>
              </a:rPr>
              <a:t>Carbon-carbon bonds: seen in life’s </a:t>
            </a:r>
            <a:r>
              <a:rPr lang="en-US" sz="32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Organic molecules</a:t>
            </a:r>
            <a:r>
              <a:rPr lang="en-US" dirty="0">
                <a:latin typeface="Calibri" charset="0"/>
              </a:rPr>
              <a:t> have carbon-based backbones and at least one C-H </a:t>
            </a:r>
            <a:r>
              <a:rPr lang="en-US" dirty="0" smtClean="0">
                <a:latin typeface="Calibri" charset="0"/>
              </a:rPr>
              <a:t>bond</a:t>
            </a:r>
            <a:endParaRPr lang="en-US" dirty="0">
              <a:latin typeface="Calibri" charset="0"/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7959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81100" y="4572000"/>
            <a:ext cx="2134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Carbon wants to have four bonds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Calibri" charset="0"/>
                <a:cs typeface="+mj-cs"/>
              </a:rPr>
              <a:t>Carbon is a versatile component </a:t>
            </a:r>
            <a:r>
              <a:rPr lang="en-US" sz="4000" b="1" dirty="0" smtClean="0">
                <a:latin typeface="Calibri" charset="0"/>
                <a:cs typeface="+mj-cs"/>
              </a:rPr>
              <a:t/>
            </a:r>
            <a:br>
              <a:rPr lang="en-US" sz="4000" b="1" dirty="0" smtClean="0">
                <a:latin typeface="Calibri" charset="0"/>
                <a:cs typeface="+mj-cs"/>
              </a:rPr>
            </a:br>
            <a:r>
              <a:rPr lang="en-US" sz="4000" b="1" dirty="0" smtClean="0">
                <a:latin typeface="Calibri" charset="0"/>
                <a:cs typeface="+mj-cs"/>
              </a:rPr>
              <a:t>of life’s </a:t>
            </a:r>
            <a:r>
              <a:rPr lang="en-US" sz="4000" b="1" dirty="0">
                <a:latin typeface="Calibri" charset="0"/>
                <a:cs typeface="+mj-cs"/>
              </a:rPr>
              <a:t>molecules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Inorganic molecules</a:t>
            </a:r>
            <a:r>
              <a:rPr lang="en-US" dirty="0">
                <a:latin typeface="Calibri" charset="0"/>
              </a:rPr>
              <a:t> lack carbon-based </a:t>
            </a:r>
            <a:r>
              <a:rPr lang="en-US" dirty="0" smtClean="0">
                <a:latin typeface="Calibri" charset="0"/>
              </a:rPr>
              <a:t>backbones and C-H bonds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7170" name="Picture 2" descr="D:\User Data\Desktop\infographic_02_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6" t="42374" b="18613"/>
          <a:stretch/>
        </p:blipFill>
        <p:spPr bwMode="auto">
          <a:xfrm>
            <a:off x="457200" y="2701637"/>
            <a:ext cx="3214832" cy="25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 Data\Desktop\infographic_02_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0" t="79252"/>
          <a:stretch/>
        </p:blipFill>
        <p:spPr bwMode="auto">
          <a:xfrm>
            <a:off x="457200" y="5250873"/>
            <a:ext cx="3214831" cy="12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3124200"/>
            <a:ext cx="27071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Still four bonds</a:t>
            </a:r>
          </a:p>
          <a:p>
            <a:endParaRPr lang="en-US" dirty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No carbon-carbon bonding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Macromolecules</a:t>
            </a:r>
            <a:r>
              <a:rPr lang="en-US" dirty="0" smtClean="0">
                <a:latin typeface="Calibri" charset="0"/>
              </a:rPr>
              <a:t> 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Large </a:t>
            </a:r>
            <a:r>
              <a:rPr lang="en-US" dirty="0">
                <a:latin typeface="Calibri" charset="0"/>
              </a:rPr>
              <a:t>organic </a:t>
            </a:r>
            <a:r>
              <a:rPr lang="en-US" dirty="0" smtClean="0">
                <a:latin typeface="Calibri" charset="0"/>
              </a:rPr>
              <a:t>molecules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Composed of subunits called </a:t>
            </a:r>
            <a:r>
              <a:rPr lang="en-US" b="1" dirty="0" smtClean="0">
                <a:latin typeface="Calibri" charset="0"/>
              </a:rPr>
              <a:t>monomers</a:t>
            </a:r>
          </a:p>
          <a:p>
            <a:pPr eaLnBrk="1" hangingPunct="1"/>
            <a:endParaRPr lang="en-US" b="1" dirty="0" smtClean="0">
              <a:latin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</a:rPr>
              <a:t>Monomers link together to form </a:t>
            </a:r>
            <a:r>
              <a:rPr lang="en-US" b="1" dirty="0" smtClean="0">
                <a:latin typeface="Calibri" charset="0"/>
              </a:rPr>
              <a:t>polymer chains</a:t>
            </a:r>
            <a:endParaRPr lang="en-US" b="1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886200" y="1752600"/>
            <a:ext cx="1752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“Mono”</a:t>
            </a:r>
          </a:p>
        </p:txBody>
      </p:sp>
      <p:pic>
        <p:nvPicPr>
          <p:cNvPr id="55299" name="Picture 5" descr="cessna172"/>
          <p:cNvPicPr>
            <a:picLocks noChangeAspect="1" noChangeArrowheads="1"/>
          </p:cNvPicPr>
          <p:nvPr/>
        </p:nvPicPr>
        <p:blipFill>
          <a:blip r:embed="rId2" cstate="print"/>
          <a:srcRect t="16667" b="13333"/>
          <a:stretch>
            <a:fillRect/>
          </a:stretch>
        </p:blipFill>
        <p:spPr bwMode="auto">
          <a:xfrm>
            <a:off x="685800" y="15240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decathlon_pitts"/>
          <p:cNvPicPr>
            <a:picLocks noChangeAspect="1" noChangeArrowheads="1"/>
          </p:cNvPicPr>
          <p:nvPr/>
        </p:nvPicPr>
        <p:blipFill>
          <a:blip r:embed="rId3" cstate="print"/>
          <a:srcRect l="51909" t="34981" b="19392"/>
          <a:stretch>
            <a:fillRect/>
          </a:stretch>
        </p:blipFill>
        <p:spPr bwMode="auto">
          <a:xfrm>
            <a:off x="4648200" y="2819400"/>
            <a:ext cx="3200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133600" y="3276600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“Bi” or “Di”</a:t>
            </a:r>
          </a:p>
        </p:txBody>
      </p:sp>
      <p:pic>
        <p:nvPicPr>
          <p:cNvPr id="55302" name="Picture 8" descr="fokker-dr1triplane"/>
          <p:cNvPicPr>
            <a:picLocks noChangeAspect="1" noChangeArrowheads="1"/>
          </p:cNvPicPr>
          <p:nvPr/>
        </p:nvPicPr>
        <p:blipFill>
          <a:blip r:embed="rId4" cstate="print"/>
          <a:srcRect t="6129" b="14177"/>
          <a:stretch>
            <a:fillRect/>
          </a:stretch>
        </p:blipFill>
        <p:spPr bwMode="auto">
          <a:xfrm>
            <a:off x="762000" y="4191000"/>
            <a:ext cx="35766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4495800" y="4800600"/>
            <a:ext cx="1447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“Tri”</a:t>
            </a:r>
          </a:p>
        </p:txBody>
      </p:sp>
    </p:spTree>
    <p:extLst>
      <p:ext uri="{BB962C8B-B14F-4D97-AF65-F5344CB8AC3E}">
        <p14:creationId xmlns:p14="http://schemas.microsoft.com/office/powerpoint/2010/main" val="3194718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04800" y="1524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If there are more than three, we usually just say, “Poly”, which is a fancy way to say “there are many”</a:t>
            </a:r>
          </a:p>
        </p:txBody>
      </p:sp>
      <p:sp>
        <p:nvSpPr>
          <p:cNvPr id="2" name="AutoShape 2" descr="Diopsittaca nobilis -pet-2-4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828800"/>
            <a:ext cx="35814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6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One polymer is made from many </a:t>
            </a:r>
            <a:r>
              <a:rPr lang="en-US" dirty="0" smtClean="0"/>
              <a:t>monomers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Many biological molecules are polymers</a:t>
            </a:r>
            <a:endParaRPr lang="en-US" dirty="0"/>
          </a:p>
        </p:txBody>
      </p:sp>
      <p:pic>
        <p:nvPicPr>
          <p:cNvPr id="86018" name="Picture 2" descr="F:\BSC 1005 - Survey\resources\jpgs labled\ch05\figure_05_12_nb.jpg"/>
          <p:cNvPicPr>
            <a:picLocks noChangeAspect="1" noChangeArrowheads="1"/>
          </p:cNvPicPr>
          <p:nvPr/>
        </p:nvPicPr>
        <p:blipFill>
          <a:blip r:embed="rId2" cstate="print"/>
          <a:srcRect b="28750"/>
          <a:stretch>
            <a:fillRect/>
          </a:stretch>
        </p:blipFill>
        <p:spPr bwMode="auto">
          <a:xfrm>
            <a:off x="3810000" y="1447800"/>
            <a:ext cx="50292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5380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 charset="0"/>
              </a:rPr>
              <a:t>Four types of complex macromolecules make up living things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Carbohydrates – sugars, </a:t>
            </a:r>
            <a:r>
              <a:rPr lang="en-US" dirty="0" smtClean="0">
                <a:solidFill>
                  <a:srgbClr val="FF0000"/>
                </a:solidFill>
              </a:rPr>
              <a:t>starches, cellulose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Proteins</a:t>
            </a:r>
            <a:r>
              <a:rPr lang="en-US" dirty="0" smtClean="0"/>
              <a:t> – structural, functional, enzymes</a:t>
            </a:r>
          </a:p>
          <a:p>
            <a:pPr>
              <a:buNone/>
            </a:pPr>
            <a:r>
              <a:rPr lang="en-US" dirty="0" smtClean="0"/>
              <a:t>Lipids – Oils, fats, phospholipids, steroids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Nucleic acids </a:t>
            </a:r>
            <a:r>
              <a:rPr lang="en-US" dirty="0" smtClean="0"/>
              <a:t>– DNA and RNA</a:t>
            </a:r>
          </a:p>
        </p:txBody>
      </p:sp>
    </p:spTree>
    <p:extLst>
      <p:ext uri="{BB962C8B-B14F-4D97-AF65-F5344CB8AC3E}">
        <p14:creationId xmlns:p14="http://schemas.microsoft.com/office/powerpoint/2010/main" val="147325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32" t="15185" r="11250" b="7778"/>
          <a:stretch/>
        </p:blipFill>
        <p:spPr>
          <a:xfrm>
            <a:off x="0" y="0"/>
            <a:ext cx="9144000" cy="68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0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carbohydrates</a:t>
            </a:r>
            <a:endParaRPr lang="en-US" b="1" dirty="0">
              <a:latin typeface="Calibri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1069975"/>
            <a:ext cx="8229600" cy="12160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Carbohydrates</a:t>
            </a:r>
            <a:r>
              <a:rPr lang="en-US" sz="2800" dirty="0">
                <a:latin typeface="Calibri" charset="0"/>
              </a:rPr>
              <a:t> are </a:t>
            </a:r>
            <a:r>
              <a:rPr lang="en-US" sz="2800" dirty="0" smtClean="0">
                <a:latin typeface="Calibri" charset="0"/>
              </a:rPr>
              <a:t>made </a:t>
            </a:r>
            <a:r>
              <a:rPr lang="en-US" sz="2800" dirty="0">
                <a:latin typeface="Calibri" charset="0"/>
              </a:rPr>
              <a:t>up of </a:t>
            </a:r>
            <a:r>
              <a:rPr lang="en-US" sz="2800" b="1" dirty="0" smtClean="0">
                <a:latin typeface="Calibri" charset="0"/>
              </a:rPr>
              <a:t>sugar</a:t>
            </a:r>
            <a:r>
              <a:rPr lang="en-US" sz="2800" dirty="0" smtClean="0">
                <a:latin typeface="Calibri" charset="0"/>
              </a:rPr>
              <a:t> monomers</a:t>
            </a:r>
            <a:endParaRPr lang="en-US" sz="2800" dirty="0">
              <a:latin typeface="Calibri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209800"/>
            <a:ext cx="8737600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7042" name="Picture 2" descr="F:\BSC 1005 - Survey\resources\jpgs labled\ch05\figure_05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7472"/>
            <a:ext cx="8534400" cy="6163056"/>
          </a:xfrm>
          <a:prstGeom prst="rect">
            <a:avLst/>
          </a:prstGeom>
          <a:noFill/>
        </p:spPr>
      </p:pic>
      <p:pic>
        <p:nvPicPr>
          <p:cNvPr id="6" name="Picture 2" descr="F:\BSC 1005 - Survey\resources\jpgs labled\ch05\figure_05_13.jpg"/>
          <p:cNvPicPr>
            <a:picLocks noChangeAspect="1" noChangeArrowheads="1"/>
          </p:cNvPicPr>
          <p:nvPr/>
        </p:nvPicPr>
        <p:blipFill>
          <a:blip r:embed="rId2" cstate="print"/>
          <a:srcRect l="83929" t="15381" b="73491"/>
          <a:stretch>
            <a:fillRect/>
          </a:stretch>
        </p:blipFill>
        <p:spPr bwMode="auto">
          <a:xfrm>
            <a:off x="3352800" y="2667000"/>
            <a:ext cx="1371600" cy="6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2667000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31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4290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Polysaccharides</a:t>
            </a:r>
          </a:p>
          <a:p>
            <a:pPr marL="742950" lvl="2" indent="-342900">
              <a:buNone/>
            </a:pPr>
            <a:r>
              <a:rPr lang="en-US" sz="2000" dirty="0" smtClean="0"/>
              <a:t>“Many”  +  “sugars”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Cellulose</a:t>
            </a:r>
            <a:endParaRPr lang="en-US" dirty="0" smtClean="0"/>
          </a:p>
          <a:p>
            <a:pPr lvl="1">
              <a:buNone/>
            </a:pPr>
            <a:r>
              <a:rPr lang="en-US" sz="2000" dirty="0" smtClean="0"/>
              <a:t>Polymer of sugar</a:t>
            </a:r>
          </a:p>
          <a:p>
            <a:pPr lvl="1">
              <a:buNone/>
            </a:pPr>
            <a:r>
              <a:rPr lang="en-US" sz="2000" dirty="0" smtClean="0"/>
              <a:t>Walls of plant cells</a:t>
            </a:r>
          </a:p>
          <a:p>
            <a:pPr lvl="1">
              <a:buNone/>
            </a:pPr>
            <a:r>
              <a:rPr lang="en-US" sz="2000" dirty="0" smtClean="0"/>
              <a:t>Hard to digest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Starch</a:t>
            </a:r>
          </a:p>
          <a:p>
            <a:pPr lvl="1">
              <a:buNone/>
            </a:pPr>
            <a:r>
              <a:rPr lang="en-US" sz="2000" dirty="0" smtClean="0"/>
              <a:t>Polymer of sugar</a:t>
            </a:r>
          </a:p>
          <a:p>
            <a:pPr lvl="1">
              <a:buNone/>
            </a:pPr>
            <a:r>
              <a:rPr lang="en-US" sz="2000" dirty="0" smtClean="0"/>
              <a:t>Plant energy storage</a:t>
            </a:r>
          </a:p>
          <a:p>
            <a:pPr lvl="1">
              <a:buNone/>
            </a:pPr>
            <a:r>
              <a:rPr lang="en-US" sz="2000" dirty="0" smtClean="0"/>
              <a:t>Easy to digest</a:t>
            </a:r>
          </a:p>
          <a:p>
            <a:pPr lvl="1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8067" name="Picture 3" descr="F:\BSC 1005 - Survey\resources\jpgs labled\ch05\figure_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4925568" cy="499654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54752" y="5941497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3 </a:t>
            </a:r>
            <a:r>
              <a:rPr lang="en-US" dirty="0" smtClean="0"/>
              <a:t>natural carbohydrate </a:t>
            </a:r>
            <a:r>
              <a:rPr lang="en-US" dirty="0"/>
              <a:t>polymers</a:t>
            </a:r>
          </a:p>
        </p:txBody>
      </p:sp>
    </p:spTree>
    <p:extLst>
      <p:ext uri="{BB962C8B-B14F-4D97-AF65-F5344CB8AC3E}">
        <p14:creationId xmlns:p14="http://schemas.microsoft.com/office/powerpoint/2010/main" val="3146564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Energy storage in animals and fungi</a:t>
            </a:r>
          </a:p>
          <a:p>
            <a:pPr>
              <a:buNone/>
            </a:pPr>
            <a:r>
              <a:rPr lang="en-US" dirty="0" smtClean="0"/>
              <a:t>Another polymer of sugars</a:t>
            </a:r>
            <a:endParaRPr lang="en-US" dirty="0"/>
          </a:p>
        </p:txBody>
      </p:sp>
      <p:pic>
        <p:nvPicPr>
          <p:cNvPr id="89090" name="Picture 2" descr="F:\BSC 1005 - Survey\resources\jpgs labled\ch05\figure_05_14c.jpg"/>
          <p:cNvPicPr>
            <a:picLocks noChangeAspect="1" noChangeArrowheads="1"/>
          </p:cNvPicPr>
          <p:nvPr/>
        </p:nvPicPr>
        <p:blipFill>
          <a:blip r:embed="rId2" cstate="print"/>
          <a:srcRect t="17200"/>
          <a:stretch>
            <a:fillRect/>
          </a:stretch>
        </p:blipFill>
        <p:spPr bwMode="auto">
          <a:xfrm>
            <a:off x="1905000" y="1371600"/>
            <a:ext cx="4861560" cy="3102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129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proteins</a:t>
            </a:r>
            <a:endParaRPr lang="en-US" b="1" dirty="0">
              <a:latin typeface="Calibri" charset="0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77838" y="1143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latin typeface="Calibri" charset="0"/>
              </a:rPr>
              <a:t>Proteins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are made </a:t>
            </a:r>
            <a:r>
              <a:rPr lang="en-US" dirty="0">
                <a:latin typeface="Calibri" charset="0"/>
              </a:rPr>
              <a:t>up of </a:t>
            </a:r>
            <a:r>
              <a:rPr lang="en-US" b="1" dirty="0">
                <a:latin typeface="Calibri" charset="0"/>
              </a:rPr>
              <a:t>amino </a:t>
            </a:r>
            <a:r>
              <a:rPr lang="en-US" b="1" dirty="0" smtClean="0">
                <a:latin typeface="Calibri" charset="0"/>
              </a:rPr>
              <a:t>acid monomers</a:t>
            </a:r>
            <a:endParaRPr lang="en-US" dirty="0">
              <a:latin typeface="Calibri" charset="0"/>
            </a:endParaRP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867650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Proteins: made of Amino Acids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Peptide bond – bond between amino acids</a:t>
            </a:r>
          </a:p>
          <a:p>
            <a:pPr>
              <a:buNone/>
            </a:pPr>
            <a:r>
              <a:rPr lang="en-US" dirty="0" smtClean="0"/>
              <a:t>Monomer – amino acid</a:t>
            </a:r>
          </a:p>
          <a:p>
            <a:pPr>
              <a:buNone/>
            </a:pPr>
            <a:r>
              <a:rPr lang="en-US" dirty="0" smtClean="0"/>
              <a:t>Polymer – polypeptide (“primary structure”) of protein</a:t>
            </a:r>
            <a:endParaRPr lang="en-US" dirty="0"/>
          </a:p>
        </p:txBody>
      </p:sp>
      <p:pic>
        <p:nvPicPr>
          <p:cNvPr id="90116" name="Picture 4" descr="F:\BSC 1005 - Survey\resources\jpgs labled\ch05\figure_05_17_nb.jpg"/>
          <p:cNvPicPr>
            <a:picLocks noChangeAspect="1" noChangeArrowheads="1"/>
          </p:cNvPicPr>
          <p:nvPr/>
        </p:nvPicPr>
        <p:blipFill>
          <a:blip r:embed="rId2" cstate="print"/>
          <a:srcRect b="73674"/>
          <a:stretch>
            <a:fillRect/>
          </a:stretch>
        </p:blipFill>
        <p:spPr bwMode="auto">
          <a:xfrm>
            <a:off x="685800" y="3810000"/>
            <a:ext cx="7444104" cy="20756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05000" y="598555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Proteins </a:t>
            </a:r>
            <a:r>
              <a:rPr lang="en-US" dirty="0" smtClean="0"/>
              <a:t>– a natural polymer of amino acids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Many types, used </a:t>
            </a:r>
            <a:r>
              <a:rPr lang="en-US" dirty="0"/>
              <a:t>by </a:t>
            </a:r>
            <a:r>
              <a:rPr lang="en-US" dirty="0" smtClean="0"/>
              <a:t>for almost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6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Proteins:  Shape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624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Primary</a:t>
            </a:r>
          </a:p>
          <a:p>
            <a:pPr lvl="1">
              <a:buNone/>
            </a:pPr>
            <a:r>
              <a:rPr lang="en-US" sz="1600" dirty="0" smtClean="0"/>
              <a:t>Chain of amino acids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Secondary</a:t>
            </a:r>
          </a:p>
          <a:p>
            <a:pPr lvl="1">
              <a:buNone/>
            </a:pPr>
            <a:r>
              <a:rPr lang="en-US" sz="1600" dirty="0" smtClean="0"/>
              <a:t>Spirals and folds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Tertiary</a:t>
            </a:r>
          </a:p>
          <a:p>
            <a:pPr lvl="1">
              <a:buNone/>
            </a:pPr>
            <a:r>
              <a:rPr lang="en-US" sz="1600" dirty="0" smtClean="0"/>
              <a:t>3-D shape, 1 subunit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Quaternary</a:t>
            </a:r>
          </a:p>
          <a:p>
            <a:pPr lvl="1">
              <a:buNone/>
            </a:pPr>
            <a:r>
              <a:rPr lang="en-US" sz="1600" dirty="0" smtClean="0"/>
              <a:t>Several subunits (parts)</a:t>
            </a:r>
            <a:endParaRPr lang="en-US" sz="1600" dirty="0"/>
          </a:p>
        </p:txBody>
      </p:sp>
      <p:pic>
        <p:nvPicPr>
          <p:cNvPr id="91138" name="Picture 2" descr="F:\BSC 1005 - Survey\resources\jpgs labled\ch05\figure_05_17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267200" cy="4519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4338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Protein: shape = function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 protein is shaped controls what it can do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Change the shape = stop working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“denaturing” = changing from natural shape</a:t>
            </a:r>
          </a:p>
        </p:txBody>
      </p:sp>
    </p:spTree>
    <p:extLst>
      <p:ext uri="{BB962C8B-B14F-4D97-AF65-F5344CB8AC3E}">
        <p14:creationId xmlns:p14="http://schemas.microsoft.com/office/powerpoint/2010/main" val="10977263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Enzymes</a:t>
            </a:r>
            <a:r>
              <a:rPr lang="en-US" dirty="0" smtClean="0"/>
              <a:t>: a protein catalyst</a:t>
            </a:r>
            <a:endParaRPr lang="en-US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Make it easier for a reaction to </a:t>
            </a:r>
            <a:r>
              <a:rPr lang="en-US" dirty="0" smtClean="0"/>
              <a:t>happen</a:t>
            </a:r>
          </a:p>
          <a:p>
            <a:pPr eaLnBrk="1" hangingPunct="1"/>
            <a:r>
              <a:rPr lang="en-US" dirty="0"/>
              <a:t>speed up a reaction</a:t>
            </a:r>
            <a:endParaRPr lang="en-US" dirty="0" smtClean="0"/>
          </a:p>
          <a:p>
            <a:pPr eaLnBrk="1" hangingPunct="1"/>
            <a:r>
              <a:rPr lang="en-US" dirty="0" smtClean="0"/>
              <a:t>Not altered by reaction</a:t>
            </a:r>
          </a:p>
          <a:p>
            <a:pPr eaLnBrk="1" hangingPunct="1"/>
            <a:r>
              <a:rPr lang="en-US" dirty="0" smtClean="0"/>
              <a:t>Special shape to fit “substrate” chemical</a:t>
            </a:r>
          </a:p>
        </p:txBody>
      </p:sp>
      <p:pic>
        <p:nvPicPr>
          <p:cNvPr id="60420" name="Picture 2" descr="http://www.phoenixhealth.me/lockk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4106863"/>
            <a:ext cx="582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8967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Competitive:  compete with substrate for access to active 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Allosteric:  </a:t>
            </a:r>
          </a:p>
          <a:p>
            <a:pPr marL="400050" lvl="1" indent="0">
              <a:buNone/>
            </a:pPr>
            <a:r>
              <a:rPr lang="en-US" dirty="0" smtClean="0"/>
              <a:t>bind outside the active site</a:t>
            </a:r>
          </a:p>
          <a:p>
            <a:pPr marL="400050" lvl="1" indent="0">
              <a:buNone/>
            </a:pPr>
            <a:r>
              <a:rPr lang="en-US" dirty="0" smtClean="0"/>
              <a:t>Change shape of enzyme so substrate can’t fit in active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8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75238" y="687888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alibri" charset="0"/>
              </a:rPr>
              <a:t>Homeostasis</a:t>
            </a:r>
            <a:r>
              <a:rPr lang="en-US" b="1" dirty="0">
                <a:latin typeface="Calibri" charset="0"/>
              </a:rPr>
              <a:t>:</a:t>
            </a:r>
            <a:r>
              <a:rPr lang="en-US" dirty="0">
                <a:latin typeface="Calibri" charset="0"/>
              </a:rPr>
              <a:t> the maintenance of a relatively constant internal </a:t>
            </a:r>
            <a:r>
              <a:rPr lang="en-US" dirty="0" smtClean="0">
                <a:latin typeface="Calibri" charset="0"/>
              </a:rPr>
              <a:t>environment</a:t>
            </a:r>
            <a:endParaRPr lang="en-US" b="1" dirty="0">
              <a:latin typeface="Calibri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2" b="11404"/>
          <a:stretch/>
        </p:blipFill>
        <p:spPr bwMode="auto">
          <a:xfrm>
            <a:off x="838200" y="1828800"/>
            <a:ext cx="7086600" cy="158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75238" y="32084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six</a:t>
            </a:r>
            <a:r>
              <a:rPr lang="en-US" b="1" dirty="0" smtClean="0">
                <a:ea typeface="+mj-ea"/>
                <a:cs typeface="+mj-cs"/>
              </a:rPr>
              <a:t> functional traits in all living things 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5238" y="3382556"/>
            <a:ext cx="822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dirty="0">
                <a:latin typeface="Calibri" charset="0"/>
              </a:rPr>
              <a:t>Ability to obtain and use energy; </a:t>
            </a:r>
            <a:r>
              <a:rPr lang="en-US" dirty="0">
                <a:latin typeface="Calibri" charset="0"/>
              </a:rPr>
              <a:t>allowing them to do work</a:t>
            </a:r>
          </a:p>
        </p:txBody>
      </p:sp>
      <p:pic>
        <p:nvPicPr>
          <p:cNvPr id="9" name="Picture 2" descr="D:\User Data\Desktop\infographic_02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64" b="8985"/>
          <a:stretch/>
        </p:blipFill>
        <p:spPr bwMode="auto">
          <a:xfrm>
            <a:off x="838200" y="4419600"/>
            <a:ext cx="7086600" cy="21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Denaturing an </a:t>
            </a:r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 </a:t>
            </a:r>
            <a:r>
              <a:rPr lang="en-US" dirty="0" smtClean="0"/>
              <a:t>from their natural shape</a:t>
            </a:r>
            <a:endParaRPr lang="en-US" dirty="0" smtClean="0"/>
          </a:p>
          <a:p>
            <a:pPr lvl="1"/>
            <a:r>
              <a:rPr lang="en-US" dirty="0" smtClean="0"/>
              <a:t>Alters their ability to do a job</a:t>
            </a:r>
          </a:p>
          <a:p>
            <a:pPr lvl="1"/>
            <a:r>
              <a:rPr lang="en-US" dirty="0" smtClean="0"/>
              <a:t>Usually stops them from working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688174"/>
            <a:ext cx="4010025" cy="24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45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nucleic acids</a:t>
            </a:r>
            <a:endParaRPr lang="en-US" b="1" dirty="0">
              <a:latin typeface="Calibri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>
                <a:latin typeface="Calibri" charset="0"/>
              </a:rPr>
              <a:t>Nucleic </a:t>
            </a:r>
            <a:r>
              <a:rPr lang="en-US" sz="2800" b="1" dirty="0" smtClean="0">
                <a:latin typeface="Calibri" charset="0"/>
              </a:rPr>
              <a:t>acids: </a:t>
            </a:r>
            <a:r>
              <a:rPr lang="en-US" sz="2800" dirty="0" smtClean="0">
                <a:latin typeface="Calibri" charset="0"/>
              </a:rPr>
              <a:t>polymers of nucleotide monomers</a:t>
            </a:r>
            <a:endParaRPr lang="en-US" sz="2800" dirty="0">
              <a:latin typeface="Calibri" charset="0"/>
            </a:endParaRPr>
          </a:p>
        </p:txBody>
      </p:sp>
      <p:pic>
        <p:nvPicPr>
          <p:cNvPr id="8194" name="Picture 2" descr="D:\User Data\Desktop\unnumbered_02_p31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11942"/>
          <a:stretch/>
        </p:blipFill>
        <p:spPr bwMode="auto">
          <a:xfrm>
            <a:off x="304800" y="2971800"/>
            <a:ext cx="8534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542247"/>
            <a:ext cx="205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Three parts in nucleotide</a:t>
            </a:r>
          </a:p>
          <a:p>
            <a:pPr lvl="1">
              <a:buNone/>
            </a:pPr>
            <a:r>
              <a:rPr lang="en-US" sz="1400" dirty="0"/>
              <a:t>Sugar</a:t>
            </a:r>
          </a:p>
          <a:p>
            <a:pPr lvl="1">
              <a:buNone/>
            </a:pPr>
            <a:r>
              <a:rPr lang="en-US" sz="1400" dirty="0"/>
              <a:t>Phosphate</a:t>
            </a:r>
          </a:p>
          <a:p>
            <a:pPr lvl="1">
              <a:buNone/>
            </a:pPr>
            <a:r>
              <a:rPr lang="en-US" sz="1400" dirty="0"/>
              <a:t>Nitrogenous base</a:t>
            </a:r>
          </a:p>
        </p:txBody>
      </p:sp>
      <p:sp>
        <p:nvSpPr>
          <p:cNvPr id="3" name="Down Arrow 2"/>
          <p:cNvSpPr/>
          <p:nvPr/>
        </p:nvSpPr>
        <p:spPr>
          <a:xfrm>
            <a:off x="1447800" y="2590800"/>
            <a:ext cx="609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9500" y="2446582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Usually one strand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597502" y="2446582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/>
              <a:t>Usually two strands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Acids: 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Backbone = sugar-phosphate</a:t>
            </a:r>
          </a:p>
          <a:p>
            <a:pPr>
              <a:buNone/>
            </a:pPr>
            <a:r>
              <a:rPr lang="en-US" dirty="0" smtClean="0"/>
              <a:t>Bases = information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5233" name="Picture 1" descr="F:\BSC 1005 - Survey\resources\jpgs labled\ch05\figure_05_22_nb.jpg"/>
          <p:cNvPicPr>
            <a:picLocks noChangeAspect="1" noChangeArrowheads="1"/>
          </p:cNvPicPr>
          <p:nvPr/>
        </p:nvPicPr>
        <p:blipFill>
          <a:blip r:embed="rId2" cstate="print"/>
          <a:srcRect l="60378" t="3835" b="25142"/>
          <a:stretch>
            <a:fillRect/>
          </a:stretch>
        </p:blipFill>
        <p:spPr bwMode="auto">
          <a:xfrm>
            <a:off x="6172200" y="1905000"/>
            <a:ext cx="2618232" cy="4572000"/>
          </a:xfrm>
          <a:prstGeom prst="rect">
            <a:avLst/>
          </a:prstGeom>
          <a:noFill/>
        </p:spPr>
      </p:pic>
      <p:pic>
        <p:nvPicPr>
          <p:cNvPr id="6" name="Picture 2" descr="F:\BSC 1005 - Survey\resources\jpgs labled\ch05\figure_05_22_01_nb.jpg"/>
          <p:cNvPicPr>
            <a:picLocks noChangeAspect="1" noChangeArrowheads="1"/>
          </p:cNvPicPr>
          <p:nvPr/>
        </p:nvPicPr>
        <p:blipFill>
          <a:blip r:embed="rId3" cstate="print"/>
          <a:srcRect l="22867" t="12175" r="50340" b="60653"/>
          <a:stretch>
            <a:fillRect/>
          </a:stretch>
        </p:blipFill>
        <p:spPr bwMode="auto">
          <a:xfrm>
            <a:off x="3352800" y="2819400"/>
            <a:ext cx="2552323" cy="2045910"/>
          </a:xfrm>
          <a:prstGeom prst="rect">
            <a:avLst/>
          </a:prstGeom>
          <a:noFill/>
        </p:spPr>
      </p:pic>
      <p:pic>
        <p:nvPicPr>
          <p:cNvPr id="7" name="Picture 1" descr="F:\BSC 1005 - Survey\resources\jpgs labled\ch05\figure_05_22_02_nb.jpg"/>
          <p:cNvPicPr>
            <a:picLocks noChangeAspect="1" noChangeArrowheads="1"/>
          </p:cNvPicPr>
          <p:nvPr/>
        </p:nvPicPr>
        <p:blipFill>
          <a:blip r:embed="rId4" cstate="print"/>
          <a:srcRect l="10137" t="10937" r="57593" b="55919"/>
          <a:stretch>
            <a:fillRect/>
          </a:stretch>
        </p:blipFill>
        <p:spPr bwMode="auto">
          <a:xfrm>
            <a:off x="533400" y="3886200"/>
            <a:ext cx="2590800" cy="2133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9583" t="34444" r="40833" b="44074"/>
          <a:stretch/>
        </p:blipFill>
        <p:spPr>
          <a:xfrm>
            <a:off x="6957848" y="975519"/>
            <a:ext cx="172895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26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Backbone of strand:  sugar-phosphate</a:t>
            </a:r>
          </a:p>
          <a:p>
            <a:pPr lvl="1">
              <a:buNone/>
            </a:pPr>
            <a:r>
              <a:rPr lang="en-US" dirty="0" smtClean="0"/>
              <a:t>RNA: sugar = Ribose</a:t>
            </a:r>
          </a:p>
          <a:p>
            <a:pPr lvl="1">
              <a:buNone/>
            </a:pPr>
            <a:r>
              <a:rPr lang="en-US" dirty="0" smtClean="0"/>
              <a:t>DNA sugar = </a:t>
            </a:r>
            <a:r>
              <a:rPr lang="en-US" dirty="0" err="1" smtClean="0"/>
              <a:t>Deoxyribose</a:t>
            </a:r>
            <a:endParaRPr lang="en-US" dirty="0"/>
          </a:p>
        </p:txBody>
      </p:sp>
      <p:pic>
        <p:nvPicPr>
          <p:cNvPr id="96257" name="Picture 1" descr="F:\BSC 1005 - Survey\resources\jpgs labled\ch05\figure_05_22_02_nb.jpg"/>
          <p:cNvPicPr>
            <a:picLocks noChangeAspect="1" noChangeArrowheads="1"/>
          </p:cNvPicPr>
          <p:nvPr/>
        </p:nvPicPr>
        <p:blipFill>
          <a:blip r:embed="rId2" cstate="print"/>
          <a:srcRect l="10137" t="7386" r="57593" b="16856"/>
          <a:stretch>
            <a:fillRect/>
          </a:stretch>
        </p:blipFill>
        <p:spPr bwMode="auto">
          <a:xfrm>
            <a:off x="5486400" y="1752600"/>
            <a:ext cx="2590800" cy="4876800"/>
          </a:xfrm>
          <a:prstGeom prst="rect">
            <a:avLst/>
          </a:prstGeom>
          <a:noFill/>
        </p:spPr>
      </p:pic>
      <p:pic>
        <p:nvPicPr>
          <p:cNvPr id="5" name="Picture 2" descr="F:\BSC 1005 - Survey\resources\jpgs labled\ch05\figure_05_22_nb.jpg"/>
          <p:cNvPicPr>
            <a:picLocks noChangeAspect="1" noChangeArrowheads="1"/>
          </p:cNvPicPr>
          <p:nvPr/>
        </p:nvPicPr>
        <p:blipFill>
          <a:blip r:embed="rId3" cstate="print"/>
          <a:srcRect t="32528" r="75784" b="22491"/>
          <a:stretch>
            <a:fillRect/>
          </a:stretch>
        </p:blipFill>
        <p:spPr bwMode="auto">
          <a:xfrm>
            <a:off x="1905000" y="3124200"/>
            <a:ext cx="16002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12122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Instructions to make proteins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DNA stays in the nucleus </a:t>
            </a:r>
            <a:r>
              <a:rPr lang="en-US" sz="1800" dirty="0" smtClean="0">
                <a:solidFill>
                  <a:srgbClr val="FF0000"/>
                </a:solidFill>
              </a:rPr>
              <a:t>(if eukaryote)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RNA made in nucleus, leaves through nuclear pores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41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Molecules of life: </a:t>
            </a:r>
            <a:r>
              <a:rPr lang="en-US" b="1" dirty="0" smtClean="0">
                <a:latin typeface="Calibri" charset="0"/>
              </a:rPr>
              <a:t>lipids</a:t>
            </a:r>
            <a:endParaRPr lang="en-US" b="1" dirty="0">
              <a:latin typeface="Calibri" charset="0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82296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latin typeface="Calibri" charset="0"/>
              </a:rPr>
              <a:t>Lipids </a:t>
            </a:r>
            <a:r>
              <a:rPr lang="en-US" sz="2400" dirty="0" smtClean="0">
                <a:latin typeface="Calibri" charset="0"/>
              </a:rPr>
              <a:t>are not made of repeating monomers</a:t>
            </a:r>
            <a:endParaRPr lang="en-US" sz="2400" dirty="0">
              <a:latin typeface="Calibri" charset="0"/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13575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Fats, phospholipids, steroids</a:t>
            </a:r>
          </a:p>
          <a:p>
            <a:r>
              <a:rPr lang="en-US" dirty="0" smtClean="0"/>
              <a:t>Mostly hydrogen and carbon</a:t>
            </a:r>
          </a:p>
          <a:p>
            <a:r>
              <a:rPr lang="en-US" dirty="0" smtClean="0"/>
              <a:t>Fatty acid chains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031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525963"/>
          </a:xfrm>
        </p:spPr>
        <p:txBody>
          <a:bodyPr/>
          <a:lstStyle/>
          <a:p>
            <a:r>
              <a:rPr lang="en-US" dirty="0" smtClean="0"/>
              <a:t>Long hydrocarbon chains</a:t>
            </a:r>
          </a:p>
          <a:p>
            <a:endParaRPr lang="en-US" dirty="0" smtClean="0"/>
          </a:p>
          <a:p>
            <a:r>
              <a:rPr lang="en-US" dirty="0" smtClean="0"/>
              <a:t>Saturated – filled with hydrogen</a:t>
            </a:r>
          </a:p>
          <a:p>
            <a:endParaRPr lang="en-US" dirty="0" smtClean="0"/>
          </a:p>
          <a:p>
            <a:r>
              <a:rPr lang="en-US" dirty="0" smtClean="0"/>
              <a:t>Unsaturated – less hydrogen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r="42418" b="47013"/>
          <a:stretch/>
        </p:blipFill>
        <p:spPr bwMode="auto">
          <a:xfrm>
            <a:off x="2209800" y="4419600"/>
            <a:ext cx="4038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4" t="73247" b="15844"/>
          <a:stretch/>
        </p:blipFill>
        <p:spPr bwMode="auto">
          <a:xfrm>
            <a:off x="5877289" y="5486400"/>
            <a:ext cx="3711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4" t="73247" b="15844"/>
          <a:stretch/>
        </p:blipFill>
        <p:spPr bwMode="auto">
          <a:xfrm>
            <a:off x="2209799" y="4419600"/>
            <a:ext cx="2136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958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Fatty Acids: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Saturated (with H)</a:t>
            </a:r>
          </a:p>
          <a:p>
            <a:r>
              <a:rPr lang="en-US" dirty="0" smtClean="0"/>
              <a:t>No double bonds</a:t>
            </a:r>
          </a:p>
          <a:p>
            <a:r>
              <a:rPr lang="en-US" dirty="0" smtClean="0"/>
              <a:t>Molecules pack tightly</a:t>
            </a:r>
            <a:endParaRPr lang="en-US" dirty="0"/>
          </a:p>
        </p:txBody>
      </p:sp>
      <p:pic>
        <p:nvPicPr>
          <p:cNvPr id="92162" name="Picture 2" descr="F:\BSC 1005 - Survey\resources\jpgs labled\ch05\figure_05_18a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620768" cy="6437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8516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Fatty Acids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4525963"/>
          </a:xfrm>
        </p:spPr>
        <p:txBody>
          <a:bodyPr/>
          <a:lstStyle/>
          <a:p>
            <a:r>
              <a:rPr lang="en-US" dirty="0" smtClean="0"/>
              <a:t>Unsaturated</a:t>
            </a:r>
          </a:p>
          <a:p>
            <a:r>
              <a:rPr lang="en-US" dirty="0" smtClean="0"/>
              <a:t>double bonds</a:t>
            </a:r>
          </a:p>
          <a:p>
            <a:r>
              <a:rPr lang="en-US" dirty="0" smtClean="0"/>
              <a:t>Loosely packed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CIS </a:t>
            </a:r>
            <a:r>
              <a:rPr lang="en-US" dirty="0" smtClean="0">
                <a:sym typeface="Wingdings" pitchFamily="2" charset="2"/>
              </a:rPr>
              <a:t>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TRANS 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163" name="Picture 3" descr="F:\BSC 1005 - Survey\resources\jpgs labled\ch05\figure_05_18b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956048" cy="6437376"/>
          </a:xfrm>
          <a:prstGeom prst="rect">
            <a:avLst/>
          </a:prstGeom>
          <a:noFill/>
        </p:spPr>
      </p:pic>
      <p:pic>
        <p:nvPicPr>
          <p:cNvPr id="5" name="Picture 2" descr="http://chemwiki.ucdavis.edu/@api/deki/files/3988/=209cistrans.gif"/>
          <p:cNvPicPr>
            <a:picLocks noChangeAspect="1" noChangeArrowheads="1"/>
          </p:cNvPicPr>
          <p:nvPr/>
        </p:nvPicPr>
        <p:blipFill>
          <a:blip r:embed="rId3" cstate="print"/>
          <a:srcRect l="26340" t="54751" r="31307" b="6831"/>
          <a:stretch>
            <a:fillRect/>
          </a:stretch>
        </p:blipFill>
        <p:spPr bwMode="auto">
          <a:xfrm rot="5400000">
            <a:off x="2400300" y="28575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hemwiki.ucdavis.edu/@api/deki/files/3988/=209cistrans.gif"/>
          <p:cNvPicPr>
            <a:picLocks noChangeAspect="1" noChangeArrowheads="1"/>
          </p:cNvPicPr>
          <p:nvPr/>
        </p:nvPicPr>
        <p:blipFill>
          <a:blip r:embed="rId3" cstate="print"/>
          <a:srcRect l="26340" t="11813" r="31307" b="47509"/>
          <a:stretch>
            <a:fillRect/>
          </a:stretch>
        </p:blipFill>
        <p:spPr bwMode="auto">
          <a:xfrm rot="5400000">
            <a:off x="2438400" y="4343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25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52400"/>
            <a:ext cx="8229600" cy="715962"/>
          </a:xfrm>
        </p:spPr>
        <p:txBody>
          <a:bodyPr/>
          <a:lstStyle/>
          <a:p>
            <a:r>
              <a:rPr lang="en-US" b="1" dirty="0" smtClean="0"/>
              <a:t>Energy from environment or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Producers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autotrophs</a:t>
            </a:r>
            <a:r>
              <a:rPr lang="en-US" dirty="0" smtClean="0"/>
              <a:t>) make own food</a:t>
            </a:r>
          </a:p>
          <a:p>
            <a:pPr lvl="1"/>
            <a:r>
              <a:rPr lang="en-US" dirty="0" smtClean="0"/>
              <a:t>Photosynthesis   </a:t>
            </a:r>
            <a:r>
              <a:rPr lang="en-US" sz="1800" dirty="0" smtClean="0">
                <a:hlinkClick r:id="rId3"/>
              </a:rPr>
              <a:t>pea aphids!!!</a:t>
            </a:r>
            <a:endParaRPr lang="en-US" sz="1800" dirty="0" smtClean="0"/>
          </a:p>
          <a:p>
            <a:pPr lvl="1"/>
            <a:r>
              <a:rPr lang="en-US" dirty="0" smtClean="0"/>
              <a:t>Chemosynthesis (rare, but awesome!)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Consumers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heterotrophs</a:t>
            </a:r>
            <a:r>
              <a:rPr lang="en-US" dirty="0" smtClean="0"/>
              <a:t>) eat other living things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d/db/Gollner_Riftia_pachyptila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545" r="11396" b="34050"/>
          <a:stretch/>
        </p:blipFill>
        <p:spPr bwMode="auto">
          <a:xfrm>
            <a:off x="3307871" y="2590800"/>
            <a:ext cx="1797529" cy="12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818414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252525"/>
                </a:solidFill>
                <a:latin typeface="Arial" panose="020B0604020202020204" pitchFamily="34" charset="0"/>
              </a:rPr>
              <a:t>12</a:t>
            </a:r>
            <a:r>
              <a:rPr lang="pt-BR" sz="1200" b="1" dirty="0">
                <a:solidFill>
                  <a:srgbClr val="252525"/>
                </a:solidFill>
                <a:latin typeface="Arial" panose="020B0604020202020204" pitchFamily="34" charset="0"/>
              </a:rPr>
              <a:t>H</a:t>
            </a:r>
            <a:r>
              <a:rPr lang="pt-BR" sz="12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pt-BR" sz="12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pt-BR" sz="1200" dirty="0">
                <a:solidFill>
                  <a:srgbClr val="252525"/>
                </a:solidFill>
                <a:latin typeface="Arial" panose="020B0604020202020204" pitchFamily="34" charset="0"/>
              </a:rPr>
              <a:t> + 6C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pt-BR" sz="12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pt-BR" sz="1200" dirty="0">
                <a:solidFill>
                  <a:srgbClr val="252525"/>
                </a:solidFill>
                <a:latin typeface="Arial" panose="020B0604020202020204" pitchFamily="34" charset="0"/>
              </a:rPr>
              <a:t> → C</a:t>
            </a:r>
            <a:r>
              <a:rPr lang="pt-BR" sz="12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6</a:t>
            </a:r>
            <a:r>
              <a:rPr lang="pt-BR" sz="1200" b="1" dirty="0">
                <a:solidFill>
                  <a:srgbClr val="252525"/>
                </a:solidFill>
                <a:latin typeface="Arial" panose="020B0604020202020204" pitchFamily="34" charset="0"/>
              </a:rPr>
              <a:t>H</a:t>
            </a:r>
            <a:r>
              <a:rPr lang="pt-BR" sz="12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12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pt-BR" sz="12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6</a:t>
            </a:r>
            <a:r>
              <a:rPr lang="pt-BR" sz="1200" dirty="0">
                <a:solidFill>
                  <a:srgbClr val="252525"/>
                </a:solidFill>
                <a:latin typeface="Arial" panose="020B0604020202020204" pitchFamily="34" charset="0"/>
              </a:rPr>
              <a:t> (=</a:t>
            </a:r>
            <a:r>
              <a:rPr lang="pt-BR" sz="1200" dirty="0">
                <a:solidFill>
                  <a:srgbClr val="0B0080"/>
                </a:solidFill>
                <a:latin typeface="Arial" panose="020B0604020202020204" pitchFamily="34" charset="0"/>
                <a:hlinkClick r:id="rId5" tooltip="Carbohydrate"/>
              </a:rPr>
              <a:t>carbohydrate</a:t>
            </a:r>
            <a:r>
              <a:rPr lang="pt-BR" sz="1200" dirty="0">
                <a:solidFill>
                  <a:srgbClr val="252525"/>
                </a:solidFill>
                <a:latin typeface="Arial" panose="020B0604020202020204" pitchFamily="34" charset="0"/>
              </a:rPr>
              <a:t>) + 6</a:t>
            </a:r>
            <a:r>
              <a:rPr lang="pt-BR" sz="1200" b="1" dirty="0">
                <a:solidFill>
                  <a:srgbClr val="252525"/>
                </a:solidFill>
                <a:latin typeface="Arial" panose="020B0604020202020204" pitchFamily="34" charset="0"/>
              </a:rPr>
              <a:t>H</a:t>
            </a:r>
            <a:r>
              <a:rPr lang="pt-BR" sz="1200" baseline="-25000" dirty="0">
                <a:solidFill>
                  <a:srgbClr val="252525"/>
                </a:solidFill>
                <a:latin typeface="Arial" panose="020B0604020202020204" pitchFamily="34" charset="0"/>
              </a:rPr>
              <a:t>2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pt-BR" sz="1200" dirty="0">
                <a:solidFill>
                  <a:srgbClr val="252525"/>
                </a:solidFill>
                <a:latin typeface="Arial" panose="020B0604020202020204" pitchFamily="34" charset="0"/>
              </a:rPr>
              <a:t> + 12</a:t>
            </a:r>
            <a:r>
              <a:rPr lang="pt-BR" sz="12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endParaRPr lang="en-US" sz="1200" dirty="0"/>
          </a:p>
        </p:txBody>
      </p:sp>
      <p:pic>
        <p:nvPicPr>
          <p:cNvPr id="1028" name="Picture 4" descr="https://lh3.googleusercontent.com/-nbPS8N6hCAg/S9i7BXph7YI/AAAAAAAAA3M/9Sxw2ztuAjQ/s1024/IMG_536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7651"/>
            <a:ext cx="1862363" cy="139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Stud 327 with Blesbuck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1"/>
          <a:stretch/>
        </p:blipFill>
        <p:spPr bwMode="auto">
          <a:xfrm>
            <a:off x="4648587" y="4491082"/>
            <a:ext cx="3153104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1.gstatic.com/images?q=tbn:ANd9GcTWPAVKQ6o3iC5B5o6-12ka4kfx3pSQXHj6vcqm7WPnfjXshqS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77" y="446250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 Sterols</a:t>
            </a:r>
            <a:endParaRPr lang="en-US" dirty="0"/>
          </a:p>
        </p:txBody>
      </p:sp>
      <p:pic>
        <p:nvPicPr>
          <p:cNvPr id="97281" name="Picture 1" descr="F:\BSC 1005 - Survey\resources\jpgs labled\ch05\figure_05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93"/>
          <a:stretch>
            <a:fillRect/>
          </a:stretch>
        </p:blipFill>
        <p:spPr bwMode="auto">
          <a:xfrm>
            <a:off x="296091" y="4191000"/>
            <a:ext cx="4724400" cy="21690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1600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Used to make Steroids and Cholesterol</a:t>
            </a:r>
          </a:p>
          <a:p>
            <a:endParaRPr lang="en-US" sz="3200" dirty="0"/>
          </a:p>
          <a:p>
            <a:r>
              <a:rPr lang="en-US" sz="3200" dirty="0" smtClean="0"/>
              <a:t>We need some cholesterol to make membranes</a:t>
            </a:r>
            <a:endParaRPr lang="en-US"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4" t="12468" b="47013"/>
          <a:stretch/>
        </p:blipFill>
        <p:spPr bwMode="auto">
          <a:xfrm>
            <a:off x="5245916" y="4284943"/>
            <a:ext cx="34321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4" t="73247" b="15844"/>
          <a:stretch/>
        </p:blipFill>
        <p:spPr bwMode="auto">
          <a:xfrm>
            <a:off x="5245916" y="4284942"/>
            <a:ext cx="697684" cy="97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2138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pic>
        <p:nvPicPr>
          <p:cNvPr id="93186" name="Picture 2" descr="F:\BSC 1005 - Survey\resources\jpgs labled\ch05\figure_05_20_n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447800"/>
            <a:ext cx="3411616" cy="452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2954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Main part of cell membrane</a:t>
            </a:r>
          </a:p>
          <a:p>
            <a:endParaRPr lang="en-US" sz="3200" dirty="0" smtClean="0"/>
          </a:p>
          <a:p>
            <a:r>
              <a:rPr lang="en-US" sz="3200" dirty="0" smtClean="0"/>
              <a:t>Hydrophilic head</a:t>
            </a:r>
          </a:p>
          <a:p>
            <a:endParaRPr lang="en-US" sz="3200" dirty="0"/>
          </a:p>
          <a:p>
            <a:r>
              <a:rPr lang="en-US" sz="3200" dirty="0" smtClean="0"/>
              <a:t>Hydrophobic tails</a:t>
            </a:r>
            <a:endParaRPr lang="en-US" sz="3200" dirty="0"/>
          </a:p>
        </p:txBody>
      </p:sp>
      <p:pic>
        <p:nvPicPr>
          <p:cNvPr id="7" name="Picture 6" descr="C:\Users\jmaier\AppData\Local\Microsoft\Windows\Temporary Internet Files\Content.Outlook\5GF8CK28\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0650"/>
            <a:ext cx="2543175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08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Phospholipids define cell boundaries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2004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Cells </a:t>
            </a:r>
            <a:r>
              <a:rPr lang="en-US" sz="2400" dirty="0">
                <a:latin typeface="Calibri" charset="0"/>
              </a:rPr>
              <a:t>are bounded by a </a:t>
            </a:r>
            <a:r>
              <a:rPr lang="en-US" sz="2400" b="1" dirty="0">
                <a:latin typeface="Calibri" charset="0"/>
              </a:rPr>
              <a:t>cell membrane</a:t>
            </a:r>
            <a:r>
              <a:rPr lang="en-US" sz="2400" dirty="0">
                <a:latin typeface="Calibri" charset="0"/>
              </a:rPr>
              <a:t> 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endParaRPr lang="en-US" sz="2400" dirty="0" smtClean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Have a </a:t>
            </a:r>
            <a:r>
              <a:rPr lang="en-US" sz="2400" dirty="0">
                <a:latin typeface="Calibri" charset="0"/>
              </a:rPr>
              <a:t>double layer (bilayer) 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endParaRPr lang="en-US" sz="2400" dirty="0" smtClean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Separate the </a:t>
            </a:r>
            <a:r>
              <a:rPr lang="en-US" sz="2400" dirty="0">
                <a:latin typeface="Calibri" charset="0"/>
              </a:rPr>
              <a:t>contents of a cell from its </a:t>
            </a:r>
            <a:r>
              <a:rPr lang="en-US" sz="2400" dirty="0" smtClean="0">
                <a:latin typeface="Calibri" charset="0"/>
              </a:rPr>
              <a:t>environment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10242" name="Picture 2" descr="D:\User Data\Desktop\infographic_02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39413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a typeface="+mj-ea"/>
                <a:cs typeface="+mj-cs"/>
              </a:rPr>
              <a:t>Phospholipids define cell boundaries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latin typeface="Calibri" charset="0"/>
              </a:rPr>
              <a:t>Phospholipids</a:t>
            </a:r>
            <a:r>
              <a:rPr lang="en-US" dirty="0">
                <a:latin typeface="Calibri" charset="0"/>
              </a:rPr>
              <a:t> have a hydrophilic (water-loving) head and hydrophobic (water-hating) </a:t>
            </a:r>
            <a:r>
              <a:rPr lang="en-US" dirty="0" smtClean="0">
                <a:latin typeface="Calibri" charset="0"/>
              </a:rPr>
              <a:t>tails</a:t>
            </a:r>
            <a:endParaRPr lang="en-US" b="1" dirty="0">
              <a:latin typeface="Calibri" charset="0"/>
            </a:endParaRPr>
          </a:p>
        </p:txBody>
      </p:sp>
      <p:pic>
        <p:nvPicPr>
          <p:cNvPr id="11266" name="Picture 2" descr="D:\User Data\Desktop\infographic_02_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20148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Basic structural unit of life</a:t>
            </a:r>
          </a:p>
          <a:p>
            <a:r>
              <a:rPr lang="en-US" dirty="0" smtClean="0"/>
              <a:t>All cells have some basic architecture</a:t>
            </a:r>
          </a:p>
          <a:p>
            <a:endParaRPr lang="en-US" dirty="0"/>
          </a:p>
        </p:txBody>
      </p:sp>
      <p:pic>
        <p:nvPicPr>
          <p:cNvPr id="9219" name="Picture 3" descr="D:\User Data\Desktop\infographic_02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66" y="2362200"/>
            <a:ext cx="539413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W</a:t>
            </a:r>
            <a:r>
              <a:rPr lang="en-US" b="1" dirty="0" smtClean="0">
                <a:latin typeface="Calibri" charset="0"/>
              </a:rPr>
              <a:t>ater</a:t>
            </a:r>
            <a:endParaRPr lang="en-US" b="1" dirty="0">
              <a:latin typeface="Calibri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 charset="0"/>
              </a:rPr>
              <a:t>Proxy for life</a:t>
            </a:r>
          </a:p>
          <a:p>
            <a:pPr eaLnBrk="1" hangingPunct="1">
              <a:buNone/>
            </a:pPr>
            <a:endParaRPr lang="en-US" sz="4000" dirty="0" smtClean="0">
              <a:latin typeface="Calibri" charset="0"/>
            </a:endParaRPr>
          </a:p>
          <a:p>
            <a:pPr eaLnBrk="1" hangingPunct="1"/>
            <a:r>
              <a:rPr lang="en-US" sz="4000" dirty="0" smtClean="0">
                <a:latin typeface="Calibri" charset="0"/>
              </a:rPr>
              <a:t>All </a:t>
            </a:r>
            <a:r>
              <a:rPr lang="en-US" sz="4000" dirty="0">
                <a:latin typeface="Calibri" charset="0"/>
              </a:rPr>
              <a:t>of </a:t>
            </a:r>
            <a:r>
              <a:rPr lang="en-US" sz="4000" dirty="0" smtClean="0">
                <a:latin typeface="Calibri" charset="0"/>
              </a:rPr>
              <a:t>life’</a:t>
            </a:r>
            <a:r>
              <a:rPr lang="en-US" altLang="ja-JP" sz="4000" dirty="0" smtClean="0">
                <a:latin typeface="Calibri" charset="0"/>
              </a:rPr>
              <a:t>s </a:t>
            </a:r>
            <a:r>
              <a:rPr lang="en-US" altLang="ja-JP" sz="4000" dirty="0">
                <a:latin typeface="Calibri" charset="0"/>
              </a:rPr>
              <a:t>chemical reactions take place in </a:t>
            </a:r>
            <a:r>
              <a:rPr lang="en-US" altLang="ja-JP" sz="4000" dirty="0" smtClean="0">
                <a:latin typeface="Calibri" charset="0"/>
              </a:rPr>
              <a:t>water</a:t>
            </a:r>
            <a:endParaRPr lang="en-US" sz="40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W</a:t>
            </a:r>
            <a:r>
              <a:rPr lang="en-US" b="1" dirty="0" smtClean="0">
                <a:latin typeface="Calibri" charset="0"/>
              </a:rPr>
              <a:t>ater</a:t>
            </a:r>
            <a:endParaRPr lang="en-US" b="1" dirty="0">
              <a:latin typeface="Calibri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1676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Composed of oxygen and hydrogen atoms</a:t>
            </a:r>
          </a:p>
          <a:p>
            <a:pPr eaLnBrk="1" hangingPunct="1"/>
            <a:r>
              <a:rPr lang="en-US" sz="2800" dirty="0" smtClean="0">
                <a:latin typeface="Calibri" charset="0"/>
              </a:rPr>
              <a:t>Many of its functions are due to its shape</a:t>
            </a:r>
          </a:p>
          <a:p>
            <a:pPr eaLnBrk="1" hangingPunct="1"/>
            <a:endParaRPr lang="en-US" sz="2400" dirty="0">
              <a:latin typeface="Calibri" charset="0"/>
            </a:endParaRPr>
          </a:p>
        </p:txBody>
      </p:sp>
      <p:pic>
        <p:nvPicPr>
          <p:cNvPr id="12290" name="Picture 2" descr="D:\User Data\Desktop\infographic_02_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791200" cy="41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Polar molecule</a:t>
            </a:r>
          </a:p>
          <a:p>
            <a:r>
              <a:rPr lang="en-US" sz="2800" dirty="0" smtClean="0">
                <a:latin typeface="Calibri" charset="0"/>
              </a:rPr>
              <a:t>Electrons not shared equally          </a:t>
            </a:r>
            <a:r>
              <a:rPr lang="en-US" sz="1800" dirty="0" smtClean="0">
                <a:solidFill>
                  <a:srgbClr val="FF0000"/>
                </a:solidFill>
                <a:latin typeface="Calibri" charset="0"/>
              </a:rPr>
              <a:t>oxygen hogs electrons!</a:t>
            </a:r>
          </a:p>
          <a:p>
            <a:r>
              <a:rPr lang="en-US" sz="2800" dirty="0" smtClean="0">
                <a:latin typeface="Calibri" charset="0"/>
              </a:rPr>
              <a:t>Partial negative charge at one end and a partial positive charge at the other </a:t>
            </a:r>
          </a:p>
          <a:p>
            <a:endParaRPr lang="en-US" sz="2800" dirty="0"/>
          </a:p>
        </p:txBody>
      </p:sp>
      <p:pic>
        <p:nvPicPr>
          <p:cNvPr id="13314" name="Picture 2" descr="D:\User Data\Desktop\infographic_02_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3" b="10625"/>
          <a:stretch/>
        </p:blipFill>
        <p:spPr bwMode="auto">
          <a:xfrm>
            <a:off x="1536314" y="3429000"/>
            <a:ext cx="59436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omasnet.com/articles/image/electrical-power-generation/nib-mag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176232" y="4087423"/>
            <a:ext cx="1485105" cy="12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715000" y="453787"/>
            <a:ext cx="163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electronegative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172200" y="846138"/>
            <a:ext cx="304800" cy="1211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</a:t>
            </a:r>
            <a:r>
              <a:rPr lang="en-US" dirty="0" smtClean="0">
                <a:cs typeface="Arial" charset="0"/>
              </a:rPr>
              <a:t>° Bond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419600" cy="3763963"/>
          </a:xfrm>
        </p:spPr>
        <p:txBody>
          <a:bodyPr/>
          <a:lstStyle/>
          <a:p>
            <a:pPr eaLnBrk="1" hangingPunct="1"/>
            <a:r>
              <a:rPr lang="en-US" dirty="0" smtClean="0"/>
              <a:t>Angle lets water bond to many things</a:t>
            </a:r>
          </a:p>
        </p:txBody>
      </p:sp>
      <p:pic>
        <p:nvPicPr>
          <p:cNvPr id="38916" name="Picture 2" descr="F:\BSC 1005 - Survey\resources\jpgs labled\ch05\figure_05_05.jpg"/>
          <p:cNvPicPr>
            <a:picLocks noChangeAspect="1" noChangeArrowheads="1"/>
          </p:cNvPicPr>
          <p:nvPr/>
        </p:nvPicPr>
        <p:blipFill>
          <a:blip r:embed="rId2" cstate="print"/>
          <a:srcRect l="5952" t="70230" r="63519" b="6786"/>
          <a:stretch>
            <a:fillRect/>
          </a:stretch>
        </p:blipFill>
        <p:spPr bwMode="auto">
          <a:xfrm>
            <a:off x="5486400" y="2514600"/>
            <a:ext cx="26050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F:\BSC 1005 - Survey\resources\jpgs labled\ch05\unnumbered_05_p11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24791"/>
            <a:ext cx="8534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homasnet.com/articles/image/electrical-power-generation/nib-mag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619170" y="2378807"/>
            <a:ext cx="1485105" cy="12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0199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W</a:t>
            </a:r>
            <a:r>
              <a:rPr lang="en-US" b="1" dirty="0" smtClean="0">
                <a:latin typeface="Calibri" charset="0"/>
              </a:rPr>
              <a:t>ater</a:t>
            </a:r>
            <a:endParaRPr lang="en-US" b="1" dirty="0">
              <a:latin typeface="Calibri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198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charset="0"/>
              </a:rPr>
              <a:t>Weak attractions, </a:t>
            </a:r>
            <a:r>
              <a:rPr lang="en-US" sz="2800" dirty="0">
                <a:latin typeface="Calibri" charset="0"/>
              </a:rPr>
              <a:t>known as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hydrogen 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</a:rPr>
              <a:t>bonds</a:t>
            </a:r>
            <a:r>
              <a:rPr lang="en-US" sz="2800" dirty="0" smtClean="0">
                <a:latin typeface="Calibri" charset="0"/>
              </a:rPr>
              <a:t>,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with both water and other molecules</a:t>
            </a:r>
            <a:endParaRPr lang="en-US" sz="2800" dirty="0">
              <a:latin typeface="Calibri" charset="0"/>
            </a:endParaRPr>
          </a:p>
        </p:txBody>
      </p:sp>
      <p:pic>
        <p:nvPicPr>
          <p:cNvPr id="5" name="Picture 2" descr="D:\User Data\Desktop\infographic_02_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2"/>
          <a:stretch/>
        </p:blipFill>
        <p:spPr bwMode="auto">
          <a:xfrm>
            <a:off x="1676399" y="3426918"/>
            <a:ext cx="5943601" cy="327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75238" y="32084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+mj-ea"/>
                <a:cs typeface="+mj-cs"/>
              </a:rPr>
              <a:t>six</a:t>
            </a:r>
            <a:r>
              <a:rPr lang="en-US" b="1" dirty="0" smtClean="0">
                <a:ea typeface="+mj-ea"/>
                <a:cs typeface="+mj-cs"/>
              </a:rPr>
              <a:t> functional traits in all living things 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5238" y="671846"/>
            <a:ext cx="822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b="1" dirty="0" smtClean="0">
                <a:latin typeface="Calibri" charset="0"/>
              </a:rPr>
              <a:t>Sense and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respond to stimuli</a:t>
            </a:r>
            <a:r>
              <a:rPr lang="en-US" dirty="0" smtClean="0">
                <a:latin typeface="Calibri" charset="0"/>
              </a:rPr>
              <a:t>: ability to react to their environment</a:t>
            </a:r>
            <a:endParaRPr lang="en-US" b="1" dirty="0">
              <a:latin typeface="Calibri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6656"/>
          <a:stretch/>
        </p:blipFill>
        <p:spPr bwMode="auto">
          <a:xfrm>
            <a:off x="4680144" y="1311608"/>
            <a:ext cx="4114800" cy="8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2" descr="http://www.uoguelph.ca/~gbarron/N-D%20Fungi/n-dfun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79" y="4343400"/>
            <a:ext cx="2895600" cy="23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0000" t="12963" r="20833" b="27778"/>
          <a:stretch/>
        </p:blipFill>
        <p:spPr>
          <a:xfrm>
            <a:off x="4782442" y="4399636"/>
            <a:ext cx="3922396" cy="2209800"/>
          </a:xfrm>
          <a:prstGeom prst="rect">
            <a:avLst/>
          </a:prstGeom>
        </p:spPr>
      </p:pic>
      <p:pic>
        <p:nvPicPr>
          <p:cNvPr id="11" name="Picture 2" descr="http://2.bp.blogspot.com/-55YhB9f-koQ/URhSQJZuw2I/AAAAAAAAKwQ/gAuUpI62Spk/s400/IMG_0823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t="16000" r="14083" b="12000"/>
          <a:stretch/>
        </p:blipFill>
        <p:spPr bwMode="auto">
          <a:xfrm>
            <a:off x="6737544" y="43434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4718263"/>
            <a:ext cx="1462721" cy="10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r>
              <a:rPr lang="en-US" sz="2000" i="1" dirty="0" smtClean="0">
                <a:latin typeface="Calibri" charset="0"/>
                <a:hlinkClick r:id="rId7"/>
              </a:rPr>
              <a:t>Fungi trapping and eating </a:t>
            </a:r>
            <a:r>
              <a:rPr lang="en-US" sz="2000" i="1" dirty="0" smtClean="0">
                <a:latin typeface="Calibri" charset="0"/>
              </a:rPr>
              <a:t>a nematode worm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2196604"/>
            <a:ext cx="4595431" cy="10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Why do organisms need to sense and respond to conditions in their body and environment?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900231" y="2423352"/>
            <a:ext cx="4595431" cy="107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Goal: Homeostasis</a:t>
            </a:r>
          </a:p>
          <a:p>
            <a:pPr marL="800100" lvl="2" indent="0" eaLnBrk="1" hangingPunct="1">
              <a:buNone/>
            </a:pPr>
            <a:r>
              <a:rPr lang="en-US" sz="1800" dirty="0" smtClean="0">
                <a:solidFill>
                  <a:srgbClr val="FF0000"/>
                </a:solidFill>
                <a:latin typeface="Calibri" charset="0"/>
              </a:rPr>
              <a:t>(Constant internal conditions)</a:t>
            </a: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5349" y="386081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 smtClean="0">
                <a:hlinkClick r:id="rId8"/>
              </a:rPr>
              <a:t>Dodder vine</a:t>
            </a:r>
            <a:r>
              <a:rPr lang="en-US" sz="2000" i="1" dirty="0" smtClean="0"/>
              <a:t>!!! </a:t>
            </a:r>
            <a:endParaRPr lang="en-US" sz="2000" b="1" dirty="0"/>
          </a:p>
        </p:txBody>
      </p:sp>
      <p:sp>
        <p:nvSpPr>
          <p:cNvPr id="3" name="Down Arrow 2"/>
          <p:cNvSpPr/>
          <p:nvPr/>
        </p:nvSpPr>
        <p:spPr>
          <a:xfrm rot="18206573">
            <a:off x="6622258" y="3989101"/>
            <a:ext cx="230572" cy="352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81000" y="2004297"/>
            <a:ext cx="3124200" cy="48768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latin typeface="Calibri" charset="0"/>
              </a:rPr>
              <a:t>Cohesion</a:t>
            </a:r>
            <a:r>
              <a:rPr lang="en-US" sz="2400" dirty="0" smtClean="0">
                <a:latin typeface="Calibri" charset="0"/>
              </a:rPr>
              <a:t>: water molecules cling together</a:t>
            </a:r>
          </a:p>
          <a:p>
            <a:pPr eaLnBrk="1" hangingPunct="1"/>
            <a:r>
              <a:rPr lang="en-US" sz="2400" b="1" dirty="0" smtClean="0">
                <a:latin typeface="Calibri" charset="0"/>
              </a:rPr>
              <a:t>Adhesion</a:t>
            </a:r>
            <a:r>
              <a:rPr lang="en-US" sz="2400" dirty="0" smtClean="0">
                <a:latin typeface="Calibri" charset="0"/>
              </a:rPr>
              <a:t>: water molecules cling to surfaces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Large liquid range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Solid water is less dense than liquid water, so ice floats</a:t>
            </a:r>
          </a:p>
          <a:p>
            <a:pPr eaLnBrk="1" hangingPunct="1"/>
            <a:endParaRPr lang="en-US" sz="28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72390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</a:rPr>
              <a:t>Hydrogen bonds give water its unique properties</a:t>
            </a:r>
          </a:p>
          <a:p>
            <a:endParaRPr lang="en-US" dirty="0"/>
          </a:p>
        </p:txBody>
      </p:sp>
      <p:pic>
        <p:nvPicPr>
          <p:cNvPr id="14338" name="Picture 2" descr="D:\User Data\Desktop\infographic_02_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828800"/>
            <a:ext cx="4876800" cy="474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0: Polar dissolves polar well</a:t>
            </a:r>
          </a:p>
        </p:txBody>
      </p:sp>
      <p:pic>
        <p:nvPicPr>
          <p:cNvPr id="39940" name="Picture 4" descr="http://www.examiner.com/images/blog/wysiwyg/image/polarbeara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4457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roll.me/images/science-cat/why-do-white-bears-dissolve-in-water-because-theyre-po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578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19800" y="4361770"/>
            <a:ext cx="2133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kern="0" dirty="0" smtClean="0"/>
              <a:t>Why water is good at dissolving things</a:t>
            </a:r>
          </a:p>
        </p:txBody>
      </p:sp>
    </p:spTree>
    <p:extLst>
      <p:ext uri="{BB962C8B-B14F-4D97-AF65-F5344CB8AC3E}">
        <p14:creationId xmlns:p14="http://schemas.microsoft.com/office/powerpoint/2010/main" val="6476449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Solutions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Solute – stuff to dissolve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Solvent – substance to dissolve 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Solution = solute + solvent</a:t>
            </a:r>
          </a:p>
        </p:txBody>
      </p:sp>
      <p:pic>
        <p:nvPicPr>
          <p:cNvPr id="41988" name="Picture 5" descr="http://makemusicals.com/wp-content/uploads/2012/01/Kool-a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684329"/>
            <a:ext cx="2286000" cy="18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3.bp.blogspot.com/-Y9xjwsupCL8/T2aJOWBC60I/AAAAAAAAIcU/clg7eTEJvic/s1600/Kool-Aid-Lemonade-and-Grape-Packe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95" y="1123495"/>
            <a:ext cx="2047724" cy="15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ndiegoplumbingtips.com/wp-content/uploads/2011/05/tap_wa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05" y="2743200"/>
            <a:ext cx="1492838" cy="22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nthonymathenia.com/wp-content/uploads/2009/04/istock_koola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onnieheath.com/archive/images/stories/suga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r="9160"/>
          <a:stretch/>
        </p:blipFill>
        <p:spPr bwMode="auto">
          <a:xfrm>
            <a:off x="7615305" y="980393"/>
            <a:ext cx="127725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14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/>
              <a:t>Bad Chemistry Joke</a:t>
            </a: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29698" name="Picture 2" descr="Chemistry sha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953125" cy="4191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5061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F:\BSC 1005 - Survey\resources\jpgs labled\ch05\unnumbered_05_p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2088"/>
            <a:ext cx="3713163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396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Water likes polar substances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/>
              <a:t>Hydrophillic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Hydrophobic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This is why membranes </a:t>
            </a:r>
            <a:r>
              <a:rPr lang="en-US" sz="3200" dirty="0" smtClean="0"/>
              <a:t>work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89098" y="192088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Bad at dissolving </a:t>
            </a:r>
          </a:p>
          <a:p>
            <a:r>
              <a:rPr lang="en-US" sz="3600" dirty="0" smtClean="0"/>
              <a:t>non-polar molecules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53058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533400" y="36237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sz="3200" dirty="0">
                <a:latin typeface="Calibri" charset="0"/>
              </a:rPr>
              <a:t>Most biological </a:t>
            </a:r>
            <a:r>
              <a:rPr lang="en-US" sz="3200" dirty="0" smtClean="0">
                <a:latin typeface="Calibri" charset="0"/>
              </a:rPr>
              <a:t>substances dissolve </a:t>
            </a:r>
            <a:r>
              <a:rPr lang="en-US" sz="3200" dirty="0">
                <a:latin typeface="Calibri" charset="0"/>
              </a:rPr>
              <a:t>in water</a:t>
            </a:r>
          </a:p>
          <a:p>
            <a:pPr marL="0" indent="0" eaLnBrk="1" hangingPunct="1">
              <a:buNone/>
            </a:pPr>
            <a:endParaRPr lang="en-US" sz="2000" b="1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b="1" dirty="0" smtClean="0">
                <a:latin typeface="Calibri" charset="0"/>
              </a:rPr>
              <a:t>“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Universal solvent</a:t>
            </a:r>
            <a:r>
              <a:rPr lang="en-US" b="1" dirty="0" smtClean="0">
                <a:latin typeface="Calibri" charset="0"/>
              </a:rPr>
              <a:t>”</a:t>
            </a:r>
            <a:r>
              <a:rPr lang="en-US" dirty="0" smtClean="0">
                <a:latin typeface="Calibri" charset="0"/>
              </a:rPr>
              <a:t>:</a:t>
            </a:r>
            <a:r>
              <a:rPr lang="en-US" b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good at dissolving charged stuff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Calibri" charset="0"/>
              </a:rPr>
              <a:t>Form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hydration shells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                       (opposites attract)</a:t>
            </a:r>
          </a:p>
          <a:p>
            <a:pPr eaLnBrk="1" hangingPunct="1">
              <a:buNone/>
            </a:pPr>
            <a:endParaRPr lang="en-US" b="1" dirty="0" smtClean="0">
              <a:latin typeface="Calibri" charset="0"/>
            </a:endParaRPr>
          </a:p>
          <a:p>
            <a:pPr eaLnBrk="1" hangingPunct="1"/>
            <a:endParaRPr lang="en-US" dirty="0" smtClean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213360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nearly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F:\BSC 1005 - Survey\resources\jpgs labled\ch05\figure_05_08_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2819400"/>
            <a:ext cx="4105275" cy="36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0400" y="1136737"/>
            <a:ext cx="134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Except lipids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1752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</a:rPr>
              <a:t>Dissolves other </a:t>
            </a:r>
            <a:r>
              <a:rPr lang="en-US" sz="2400" dirty="0">
                <a:latin typeface="Calibri" charset="0"/>
              </a:rPr>
              <a:t>polar molecules and substances that contain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ionic bonds</a:t>
            </a:r>
            <a:r>
              <a:rPr lang="en-US" sz="2400" dirty="0">
                <a:latin typeface="Calibri" charset="0"/>
              </a:rPr>
              <a:t> 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Strong </a:t>
            </a:r>
            <a:r>
              <a:rPr lang="en-US" sz="2400" dirty="0">
                <a:latin typeface="Calibri" charset="0"/>
              </a:rPr>
              <a:t>bonds formed between oppositely charged </a:t>
            </a:r>
            <a:r>
              <a:rPr lang="en-US" sz="2400" b="1" dirty="0" smtClean="0">
                <a:solidFill>
                  <a:srgbClr val="FF0000"/>
                </a:solidFill>
                <a:latin typeface="Calibri" charset="0"/>
              </a:rPr>
              <a:t>ions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Calibri" charset="0"/>
              </a:rPr>
              <a:t>Ion</a:t>
            </a:r>
            <a:r>
              <a:rPr lang="en-US" sz="2400" dirty="0" smtClean="0">
                <a:latin typeface="Calibri" charset="0"/>
              </a:rPr>
              <a:t>: a charged atom due to loss or gain of electron</a:t>
            </a:r>
          </a:p>
          <a:p>
            <a:pPr eaLnBrk="1" hangingPunct="1"/>
            <a:endParaRPr lang="en-US" sz="2400" b="1" dirty="0">
              <a:latin typeface="Calibri" charset="0"/>
            </a:endParaRPr>
          </a:p>
          <a:p>
            <a:pPr eaLnBrk="1" hangingPunct="1"/>
            <a:endParaRPr lang="en-US" sz="2400" b="1" dirty="0" smtClean="0">
              <a:latin typeface="Calibri" charset="0"/>
            </a:endParaRPr>
          </a:p>
        </p:txBody>
      </p:sp>
      <p:pic>
        <p:nvPicPr>
          <p:cNvPr id="15362" name="Picture 2" descr="D:\User Data\Desktop\infographic_02_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334000" cy="41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114800" cy="1600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Water </a:t>
            </a:r>
            <a:r>
              <a:rPr lang="en-US" sz="2400" dirty="0"/>
              <a:t>molecules </a:t>
            </a:r>
            <a:r>
              <a:rPr lang="en-US" sz="2400" dirty="0" smtClean="0"/>
              <a:t>(H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O) </a:t>
            </a:r>
            <a:r>
              <a:rPr lang="en-US" sz="2400" dirty="0"/>
              <a:t>split briefly into separate </a:t>
            </a:r>
            <a:r>
              <a:rPr lang="en-US" sz="2400" dirty="0" smtClean="0"/>
              <a:t>hydrogen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(H</a:t>
            </a:r>
            <a:r>
              <a:rPr lang="en-US" sz="2400" baseline="30000" dirty="0" smtClean="0"/>
              <a:t>+</a:t>
            </a:r>
            <a:r>
              <a:rPr lang="en-US" sz="2400" dirty="0"/>
              <a:t>) and hydroxide </a:t>
            </a:r>
            <a:r>
              <a:rPr lang="en-US" sz="2400" dirty="0" smtClean="0"/>
              <a:t>(OH−) ions.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b="1" dirty="0" smtClean="0">
                <a:latin typeface="Calibri" charset="0"/>
              </a:rPr>
              <a:t>pH</a:t>
            </a:r>
            <a:r>
              <a:rPr lang="en-US" sz="2400" dirty="0" smtClean="0">
                <a:latin typeface="Calibri" charset="0"/>
              </a:rPr>
              <a:t> is </a:t>
            </a:r>
            <a:r>
              <a:rPr lang="en-US" sz="2400" dirty="0">
                <a:latin typeface="Calibri" charset="0"/>
              </a:rPr>
              <a:t>the concentration of hydrogen ions (H</a:t>
            </a:r>
            <a:r>
              <a:rPr lang="en-US" sz="2400" baseline="30000" dirty="0">
                <a:latin typeface="Calibri" charset="0"/>
              </a:rPr>
              <a:t>+</a:t>
            </a:r>
            <a:r>
              <a:rPr lang="en-US" sz="2400" dirty="0">
                <a:latin typeface="Calibri" charset="0"/>
              </a:rPr>
              <a:t>) in a </a:t>
            </a:r>
            <a:r>
              <a:rPr lang="en-US" sz="2400" dirty="0" smtClean="0">
                <a:latin typeface="Calibri" charset="0"/>
              </a:rPr>
              <a:t>solution</a:t>
            </a:r>
          </a:p>
          <a:p>
            <a:pPr eaLnBrk="1" hangingPunct="1"/>
            <a:endParaRPr lang="en-US" sz="2400" dirty="0">
              <a:latin typeface="Calibri" charset="0"/>
            </a:endParaRPr>
          </a:p>
          <a:p>
            <a:pPr eaLnBrk="1" hangingPunct="1"/>
            <a:r>
              <a:rPr lang="en-US" sz="2400" dirty="0">
                <a:latin typeface="Calibri" charset="0"/>
              </a:rPr>
              <a:t>pH ranges from 0 to </a:t>
            </a:r>
            <a:r>
              <a:rPr lang="en-US" sz="2400" dirty="0" smtClean="0">
                <a:latin typeface="Calibri" charset="0"/>
              </a:rPr>
              <a:t>14</a:t>
            </a:r>
            <a:endParaRPr lang="en-US" sz="2400" dirty="0">
              <a:latin typeface="Calibri" charset="0"/>
            </a:endParaRPr>
          </a:p>
        </p:txBody>
      </p:sp>
      <p:pic>
        <p:nvPicPr>
          <p:cNvPr id="16386" name="Picture 2" descr="D:\User Data\Desktop\infographic_02_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066800"/>
            <a:ext cx="4495800" cy="55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Properties of water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910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>
                <a:latin typeface="Calibri" charset="0"/>
              </a:rPr>
              <a:t>Acids</a:t>
            </a:r>
            <a:r>
              <a:rPr lang="en-US" sz="2400" dirty="0">
                <a:latin typeface="Calibri" charset="0"/>
              </a:rPr>
              <a:t> have a </a:t>
            </a:r>
            <a:r>
              <a:rPr lang="en-US" sz="2400" dirty="0" smtClean="0">
                <a:latin typeface="Calibri" charset="0"/>
              </a:rPr>
              <a:t>lots </a:t>
            </a:r>
            <a:r>
              <a:rPr lang="en-US" sz="2400" dirty="0">
                <a:latin typeface="Calibri" charset="0"/>
              </a:rPr>
              <a:t>of hydrogen </a:t>
            </a:r>
            <a:endParaRPr lang="en-US" sz="2400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ions </a:t>
            </a:r>
            <a:r>
              <a:rPr lang="en-US" sz="2400" dirty="0">
                <a:latin typeface="Calibri" charset="0"/>
              </a:rPr>
              <a:t>(H</a:t>
            </a:r>
            <a:r>
              <a:rPr lang="en-US" sz="2400" baseline="30000" dirty="0">
                <a:latin typeface="Calibri" charset="0"/>
              </a:rPr>
              <a:t>+</a:t>
            </a:r>
            <a:r>
              <a:rPr lang="en-US" sz="2400" dirty="0">
                <a:latin typeface="Calibri" charset="0"/>
              </a:rPr>
              <a:t>) and a pH closer to </a:t>
            </a:r>
            <a:r>
              <a:rPr lang="en-US" sz="2400" dirty="0" smtClean="0">
                <a:latin typeface="Calibri" charset="0"/>
              </a:rPr>
              <a:t>0</a:t>
            </a:r>
          </a:p>
          <a:p>
            <a:pPr marL="0" indent="0" eaLnBrk="1" hangingPunct="1">
              <a:buNone/>
            </a:pPr>
            <a:endParaRPr lang="en-US" sz="2400" b="1" dirty="0" smtClean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en-US" sz="2400" b="1" dirty="0" smtClean="0">
                <a:latin typeface="Calibri" charset="0"/>
              </a:rPr>
              <a:t>Bases</a:t>
            </a:r>
            <a:r>
              <a:rPr lang="en-US" sz="2400" dirty="0" smtClean="0">
                <a:latin typeface="Calibri" charset="0"/>
              </a:rPr>
              <a:t> have a very few hydrogen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latin typeface="Calibri" charset="0"/>
              </a:rPr>
              <a:t> ions (H</a:t>
            </a:r>
            <a:r>
              <a:rPr lang="en-US" sz="2400" baseline="30000" dirty="0" smtClean="0">
                <a:latin typeface="Calibri" charset="0"/>
              </a:rPr>
              <a:t>+</a:t>
            </a:r>
            <a:r>
              <a:rPr lang="en-US" sz="2400" dirty="0" smtClean="0">
                <a:latin typeface="Calibri" charset="0"/>
              </a:rPr>
              <a:t>) and a pH closer to 14  </a:t>
            </a:r>
            <a:endParaRPr lang="en-US" sz="2400" b="1" dirty="0">
              <a:latin typeface="Calibri" charset="0"/>
            </a:endParaRPr>
          </a:p>
        </p:txBody>
      </p:sp>
      <p:pic>
        <p:nvPicPr>
          <p:cNvPr id="17410" name="Picture 2" descr="D:\User Data\Desktop\infographic_02_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5345"/>
            <a:ext cx="4314825" cy="53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Buffer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Limits changes in pH</a:t>
            </a:r>
          </a:p>
          <a:p>
            <a:pPr eaLnBrk="1" hangingPunct="1"/>
            <a:r>
              <a:rPr lang="en-US" dirty="0" smtClean="0"/>
              <a:t>Keeps conditions from getting too acid or too basic</a:t>
            </a:r>
          </a:p>
        </p:txBody>
      </p:sp>
    </p:spTree>
    <p:extLst>
      <p:ext uri="{BB962C8B-B14F-4D97-AF65-F5344CB8AC3E}">
        <p14:creationId xmlns:p14="http://schemas.microsoft.com/office/powerpoint/2010/main" val="275219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2581</Words>
  <Application>Microsoft Office PowerPoint</Application>
  <PresentationFormat>On-screen Show (4:3)</PresentationFormat>
  <Paragraphs>561</Paragraphs>
  <Slides>102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</vt:lpstr>
      <vt:lpstr>Verdana</vt:lpstr>
      <vt:lpstr>Wingdings</vt:lpstr>
      <vt:lpstr>Office Theme</vt:lpstr>
      <vt:lpstr>Blank Presentation</vt:lpstr>
      <vt:lpstr>Free Biology Tutoring</vt:lpstr>
      <vt:lpstr>PowerPoint Presentation</vt:lpstr>
      <vt:lpstr>Stuff you should be able to answer</vt:lpstr>
      <vt:lpstr>All living things have six functional traits in common</vt:lpstr>
      <vt:lpstr>six functional traits in all living things </vt:lpstr>
      <vt:lpstr>PowerPoint Presentation</vt:lpstr>
      <vt:lpstr>PowerPoint Presentation</vt:lpstr>
      <vt:lpstr>Energy from environment or food</vt:lpstr>
      <vt:lpstr>PowerPoint Presentation</vt:lpstr>
      <vt:lpstr>#6 – living thing use DNA </vt:lpstr>
      <vt:lpstr> DNA - universal </vt:lpstr>
      <vt:lpstr>Why viruses are not “alive”</vt:lpstr>
      <vt:lpstr>At least two parts in all viruses</vt:lpstr>
      <vt:lpstr>Nerd Words</vt:lpstr>
      <vt:lpstr>All life is composed of the same chemical building blocks</vt:lpstr>
      <vt:lpstr>“essential elements”</vt:lpstr>
      <vt:lpstr>Atom </vt:lpstr>
      <vt:lpstr>Nucleus: middle of atom</vt:lpstr>
      <vt:lpstr>Protons:  Positively Charged</vt:lpstr>
      <vt:lpstr>Neutrons: Neutral (No charge)</vt:lpstr>
      <vt:lpstr>PowerPoint Presentation</vt:lpstr>
      <vt:lpstr>All life is composed of the same chemical building blocks</vt:lpstr>
      <vt:lpstr>All life is composed of the same chemical building blocks</vt:lpstr>
      <vt:lpstr>Isotopes – atoms with different masses</vt:lpstr>
      <vt:lpstr>Understand the numbers</vt:lpstr>
      <vt:lpstr>Isotopes &amp; Neutrons</vt:lpstr>
      <vt:lpstr>PowerPoint Presentation</vt:lpstr>
      <vt:lpstr>PowerPoint Presentation</vt:lpstr>
      <vt:lpstr>Mutant Butterfies in Japan</vt:lpstr>
      <vt:lpstr>Electrons: negative charge</vt:lpstr>
      <vt:lpstr>Energy Levels of Electrons</vt:lpstr>
      <vt:lpstr>Energy Levels of Electrons</vt:lpstr>
      <vt:lpstr>Energy Levels</vt:lpstr>
      <vt:lpstr>Valence Electron Layers</vt:lpstr>
      <vt:lpstr>PowerPoint Presentation</vt:lpstr>
      <vt:lpstr>PowerPoint Presentation</vt:lpstr>
      <vt:lpstr>PowerPoint Presentation</vt:lpstr>
      <vt:lpstr>Mixture (vs. compound)</vt:lpstr>
      <vt:lpstr>Strong Chemical Bonds</vt:lpstr>
      <vt:lpstr>Ions:  Atom with charge</vt:lpstr>
      <vt:lpstr>Types of Ions</vt:lpstr>
      <vt:lpstr>PowerPoint Presentation</vt:lpstr>
      <vt:lpstr>Chemistry Humor</vt:lpstr>
      <vt:lpstr>PowerPoint Presentation</vt:lpstr>
      <vt:lpstr>Polar Covalent Bonds</vt:lpstr>
      <vt:lpstr>Weak Chemical Bonds</vt:lpstr>
      <vt:lpstr>Weak Chemical Bonds</vt:lpstr>
      <vt:lpstr>Weak Chemical Bonds</vt:lpstr>
      <vt:lpstr>Biologically Important Atoms</vt:lpstr>
      <vt:lpstr>All life              is based on carbon!!!</vt:lpstr>
      <vt:lpstr>Carbon wants four bonds that are covalent</vt:lpstr>
      <vt:lpstr>Carbon is a versatile component  of life’s molecules</vt:lpstr>
      <vt:lpstr>Carbon-carbon bonds: seen in life’s molecules</vt:lpstr>
      <vt:lpstr>Carbon is a versatile component  of life’s molecules</vt:lpstr>
      <vt:lpstr>Molecules of life</vt:lpstr>
      <vt:lpstr>PowerPoint Presentation</vt:lpstr>
      <vt:lpstr>PowerPoint Presentation</vt:lpstr>
      <vt:lpstr>Polymers</vt:lpstr>
      <vt:lpstr>Four Macromolecules</vt:lpstr>
      <vt:lpstr>Molecules of life: carbohydrates</vt:lpstr>
      <vt:lpstr>PowerPoint Presentation</vt:lpstr>
      <vt:lpstr>PowerPoint Presentation</vt:lpstr>
      <vt:lpstr>Glycogen</vt:lpstr>
      <vt:lpstr>Molecules of life: proteins</vt:lpstr>
      <vt:lpstr>Proteins: made of Amino Acids</vt:lpstr>
      <vt:lpstr>Proteins:  Shape matters</vt:lpstr>
      <vt:lpstr>Protein: shape = function</vt:lpstr>
      <vt:lpstr>Enzymes: a protein catalyst</vt:lpstr>
      <vt:lpstr>Enzyme Inhibitors</vt:lpstr>
      <vt:lpstr>Denaturing an protein</vt:lpstr>
      <vt:lpstr>Molecules of life: nucleic acids</vt:lpstr>
      <vt:lpstr>Nucleic Acids:  Bases</vt:lpstr>
      <vt:lpstr>Nucleic Acids</vt:lpstr>
      <vt:lpstr>Nucleic Acids</vt:lpstr>
      <vt:lpstr>Molecules of life: lipids</vt:lpstr>
      <vt:lpstr>Lipids</vt:lpstr>
      <vt:lpstr>Fatty acids</vt:lpstr>
      <vt:lpstr>Fatty Acids:</vt:lpstr>
      <vt:lpstr>Fatty Acids:</vt:lpstr>
      <vt:lpstr>Lipids:  Sterols</vt:lpstr>
      <vt:lpstr>Phospholipids</vt:lpstr>
      <vt:lpstr>Phospholipids define cell boundaries</vt:lpstr>
      <vt:lpstr>Phospholipids define cell boundaries</vt:lpstr>
      <vt:lpstr>The cell</vt:lpstr>
      <vt:lpstr>Water</vt:lpstr>
      <vt:lpstr>Water</vt:lpstr>
      <vt:lpstr>Water</vt:lpstr>
      <vt:lpstr>105° Bond</vt:lpstr>
      <vt:lpstr>Water</vt:lpstr>
      <vt:lpstr>Properties of water</vt:lpstr>
      <vt:lpstr>H20: Polar dissolves polar well</vt:lpstr>
      <vt:lpstr>Solutions</vt:lpstr>
      <vt:lpstr>PowerPoint Presentation</vt:lpstr>
      <vt:lpstr>PowerPoint Presentation</vt:lpstr>
      <vt:lpstr>Properties of water</vt:lpstr>
      <vt:lpstr>Properties of water</vt:lpstr>
      <vt:lpstr>Properties of water</vt:lpstr>
      <vt:lpstr>Properties of water</vt:lpstr>
      <vt:lpstr>Buffer</vt:lpstr>
      <vt:lpstr>Recap: Types of Chemical Bonds (getting everybody to a happy valence number)</vt:lpstr>
      <vt:lpstr>Weird “life”?</vt:lpstr>
      <vt:lpstr>Summary</vt:lpstr>
    </vt:vector>
  </TitlesOfParts>
  <Company>GVSU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cymbolje</dc:creator>
  <cp:lastModifiedBy>Joey Maier</cp:lastModifiedBy>
  <cp:revision>161</cp:revision>
  <dcterms:created xsi:type="dcterms:W3CDTF">2011-01-31T15:44:03Z</dcterms:created>
  <dcterms:modified xsi:type="dcterms:W3CDTF">2018-09-10T17:54:26Z</dcterms:modified>
</cp:coreProperties>
</file>